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+mn-lt"/>
        <a:ea typeface="+mn-ea"/>
        <a:cs typeface="+mn-cs"/>
        <a:sym typeface="Open Sans Bold"/>
      </a:defRPr>
    </a:lvl1pPr>
    <a:lvl2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+mn-lt"/>
        <a:ea typeface="+mn-ea"/>
        <a:cs typeface="+mn-cs"/>
        <a:sym typeface="Open Sans Bold"/>
      </a:defRPr>
    </a:lvl2pPr>
    <a:lvl3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+mn-lt"/>
        <a:ea typeface="+mn-ea"/>
        <a:cs typeface="+mn-cs"/>
        <a:sym typeface="Open Sans Bold"/>
      </a:defRPr>
    </a:lvl3pPr>
    <a:lvl4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+mn-lt"/>
        <a:ea typeface="+mn-ea"/>
        <a:cs typeface="+mn-cs"/>
        <a:sym typeface="Open Sans Bold"/>
      </a:defRPr>
    </a:lvl4pPr>
    <a:lvl5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+mn-lt"/>
        <a:ea typeface="+mn-ea"/>
        <a:cs typeface="+mn-cs"/>
        <a:sym typeface="Open Sans Bold"/>
      </a:defRPr>
    </a:lvl5pPr>
    <a:lvl6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+mn-lt"/>
        <a:ea typeface="+mn-ea"/>
        <a:cs typeface="+mn-cs"/>
        <a:sym typeface="Open Sans Bold"/>
      </a:defRPr>
    </a:lvl6pPr>
    <a:lvl7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+mn-lt"/>
        <a:ea typeface="+mn-ea"/>
        <a:cs typeface="+mn-cs"/>
        <a:sym typeface="Open Sans Bold"/>
      </a:defRPr>
    </a:lvl7pPr>
    <a:lvl8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+mn-lt"/>
        <a:ea typeface="+mn-ea"/>
        <a:cs typeface="+mn-cs"/>
        <a:sym typeface="Open Sans Bold"/>
      </a:defRPr>
    </a:lvl8pPr>
    <a:lvl9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+mn-lt"/>
        <a:ea typeface="+mn-ea"/>
        <a:cs typeface="+mn-cs"/>
        <a:sym typeface="Open Sans Bold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69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ff">
        <a:fontRef idx="minor">
          <a:schemeClr val="accent1"/>
        </a:fontRef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1">
              <a:hueOff val="178262"/>
              <a:satOff val="-8651"/>
              <a:lumOff val="-7254"/>
              <a:alpha val="29000"/>
            </a:schemeClr>
          </a:solidFill>
        </a:fill>
      </a:tcStyle>
    </a:band2H>
    <a:firstCol>
      <a:tcTxStyle b="on" i="off">
        <a:fontRef idx="minor">
          <a:srgbClr val="A6AAA9"/>
        </a:fontRef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A6AAA9"/>
        </a:fontRef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A6AAA9"/>
        </a:fontRef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n" i="off">
        <a:fontRef idx="minor">
          <a:srgbClr val="838787"/>
        </a:fontRef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6">
              <a:alpha val="25000"/>
            </a:scheme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01D7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firstRow>
  </a:tblStyle>
  <a:tblStyle styleId="{EEE7283C-3CF3-47DC-8721-378D4A62B228}" styleName="">
    <a:tblBg/>
    <a:wholeTbl>
      <a:tcTxStyle b="on" i="off">
        <a:fontRef idx="minor">
          <a:srgbClr val="838787"/>
        </a:fontRef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Ref idx="minor">
          <a:srgbClr val="A6AAA9"/>
        </a:fontRef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239254"/>
              <a:lumOff val="-1399"/>
            </a:schemeClr>
          </a:solidFill>
        </a:fill>
      </a:tcStyle>
    </a:firstRow>
  </a:tblStyle>
  <a:tblStyle styleId="{CF821DB8-F4EB-4A41-A1BA-3FCAFE7338EE}" styleName="">
    <a:tblBg/>
    <a:wholeTbl>
      <a:tcTxStyle b="on" i="off">
        <a:fontRef idx="minor">
          <a:srgbClr val="838787"/>
        </a:fontRef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EB9B">
              <a:alpha val="26000"/>
            </a:srgbClr>
          </a:solidFill>
        </a:fill>
      </a:tcStyle>
    </a:band2H>
    <a:firstCol>
      <a:tcTxStyle b="on" i="off">
        <a:fontRef idx="minor">
          <a:srgbClr val="A6AAA9"/>
        </a:fontRef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A6AAA9"/>
        </a:fontRef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889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47882"/>
          </a:solidFill>
        </a:fill>
      </a:tcStyle>
    </a:firstRow>
  </a:tblStyle>
  <a:tblStyle styleId="{33BA23B1-9221-436E-865A-0063620EA4FD}" styleName="">
    <a:tblBg/>
    <a:wholeTb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>
              <a:alpha val="75000"/>
            </a:srgbClr>
          </a:solidFill>
        </a:fill>
      </a:tcStyle>
    </a:wholeTbl>
    <a:band2H>
      <a:tcTxStyle/>
      <a:tcStyle>
        <a:tcBdr/>
        <a:fill>
          <a:solidFill>
            <a:srgbClr val="686A6A">
              <a:alpha val="85000"/>
            </a:srgbClr>
          </a:solidFill>
        </a:fill>
      </a:tcStyle>
    </a:band2H>
    <a:firstCol>
      <a:tcTxStyle b="on" i="off">
        <a:fontRef idx="minor">
          <a:srgbClr val="222222"/>
        </a:fontRef>
        <a:srgbClr val="222222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222222"/>
              </a:solidFill>
              <a:prstDash val="solid"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86A6A">
              <a:alpha val="85000"/>
            </a:srgbClr>
          </a:solidFill>
        </a:fill>
      </a:tcStyle>
    </a:firstCol>
    <a:lastRow>
      <a:tcTxStyle b="on" i="off">
        <a:fontRef idx="minor">
          <a:srgbClr val="3D3D3D"/>
        </a:fontRef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22222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Ref idx="minor">
          <a:srgbClr val="3D3D3D"/>
        </a:fontRef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firstRow>
  </a:tblStyle>
  <a:tblStyle styleId="{2708684C-4D16-4618-839F-0558EEFCDFE6}" styleName="">
    <a:tblBg/>
    <a:wholeTbl>
      <a:tcTxStyle b="on" i="off">
        <a:fontRef idx="minor">
          <a:srgbClr val="838787"/>
        </a:fontRef>
        <a:srgbClr val="838787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Ref idx="minor">
          <a:srgbClr val="A6AAA9"/>
        </a:fontRef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A6AAA9"/>
        </a:fontRef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A6AAA9"/>
        </a:fontRef>
        <a:srgbClr val="A6AAA9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753"/>
  </p:normalViewPr>
  <p:slideViewPr>
    <p:cSldViewPr snapToGrid="0" snapToObjects="1">
      <p:cViewPr varScale="1">
        <p:scale>
          <a:sx n="85" d="100"/>
          <a:sy n="85" d="100"/>
        </p:scale>
        <p:origin x="133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1" name="Shape 29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Open Sans Regular"/>
        <a:ea typeface="Open Sans Regular"/>
        <a:cs typeface="Open Sans Regular"/>
        <a:sym typeface="Open Sans Regular"/>
      </a:defRPr>
    </a:lvl1pPr>
    <a:lvl2pPr indent="228600" defTabSz="457200" latinLnBrk="0">
      <a:lnSpc>
        <a:spcPct val="117999"/>
      </a:lnSpc>
      <a:defRPr sz="2200">
        <a:latin typeface="Open Sans Regular"/>
        <a:ea typeface="Open Sans Regular"/>
        <a:cs typeface="Open Sans Regular"/>
        <a:sym typeface="Open Sans Regular"/>
      </a:defRPr>
    </a:lvl2pPr>
    <a:lvl3pPr indent="457200" defTabSz="457200" latinLnBrk="0">
      <a:lnSpc>
        <a:spcPct val="117999"/>
      </a:lnSpc>
      <a:defRPr sz="2200">
        <a:latin typeface="Open Sans Regular"/>
        <a:ea typeface="Open Sans Regular"/>
        <a:cs typeface="Open Sans Regular"/>
        <a:sym typeface="Open Sans Regular"/>
      </a:defRPr>
    </a:lvl3pPr>
    <a:lvl4pPr indent="685800" defTabSz="457200" latinLnBrk="0">
      <a:lnSpc>
        <a:spcPct val="117999"/>
      </a:lnSpc>
      <a:defRPr sz="2200">
        <a:latin typeface="Open Sans Regular"/>
        <a:ea typeface="Open Sans Regular"/>
        <a:cs typeface="Open Sans Regular"/>
        <a:sym typeface="Open Sans Regular"/>
      </a:defRPr>
    </a:lvl4pPr>
    <a:lvl5pPr indent="914400" defTabSz="457200" latinLnBrk="0">
      <a:lnSpc>
        <a:spcPct val="117999"/>
      </a:lnSpc>
      <a:defRPr sz="2200">
        <a:latin typeface="Open Sans Regular"/>
        <a:ea typeface="Open Sans Regular"/>
        <a:cs typeface="Open Sans Regular"/>
        <a:sym typeface="Open Sans Regular"/>
      </a:defRPr>
    </a:lvl5pPr>
    <a:lvl6pPr indent="1143000" defTabSz="457200" latinLnBrk="0">
      <a:lnSpc>
        <a:spcPct val="117999"/>
      </a:lnSpc>
      <a:defRPr sz="2200">
        <a:latin typeface="Open Sans Regular"/>
        <a:ea typeface="Open Sans Regular"/>
        <a:cs typeface="Open Sans Regular"/>
        <a:sym typeface="Open Sans Regular"/>
      </a:defRPr>
    </a:lvl6pPr>
    <a:lvl7pPr indent="1371600" defTabSz="457200" latinLnBrk="0">
      <a:lnSpc>
        <a:spcPct val="117999"/>
      </a:lnSpc>
      <a:defRPr sz="2200">
        <a:latin typeface="Open Sans Regular"/>
        <a:ea typeface="Open Sans Regular"/>
        <a:cs typeface="Open Sans Regular"/>
        <a:sym typeface="Open Sans Regular"/>
      </a:defRPr>
    </a:lvl7pPr>
    <a:lvl8pPr indent="1600200" defTabSz="457200" latinLnBrk="0">
      <a:lnSpc>
        <a:spcPct val="117999"/>
      </a:lnSpc>
      <a:defRPr sz="2200">
        <a:latin typeface="Open Sans Regular"/>
        <a:ea typeface="Open Sans Regular"/>
        <a:cs typeface="Open Sans Regular"/>
        <a:sym typeface="Open Sans Regular"/>
      </a:defRPr>
    </a:lvl8pPr>
    <a:lvl9pPr indent="1828800" defTabSz="457200" latinLnBrk="0">
      <a:lnSpc>
        <a:spcPct val="117999"/>
      </a:lnSpc>
      <a:defRPr sz="2200">
        <a:latin typeface="Open Sans Regular"/>
        <a:ea typeface="Open Sans Regular"/>
        <a:cs typeface="Open Sans Regular"/>
        <a:sym typeface="Open Sans Regular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150" dirty="0"/>
          </a:p>
        </p:txBody>
      </p:sp>
    </p:spTree>
    <p:extLst>
      <p:ext uri="{BB962C8B-B14F-4D97-AF65-F5344CB8AC3E}">
        <p14:creationId xmlns:p14="http://schemas.microsoft.com/office/powerpoint/2010/main" val="1573308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sty (zamienny) kop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punktory ze zdjęciem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Linia"/>
          <p:cNvSpPr/>
          <p:nvPr/>
        </p:nvSpPr>
        <p:spPr>
          <a:xfrm flipV="1">
            <a:off x="406400" y="993160"/>
            <a:ext cx="12192000" cy="263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ts val="4100"/>
              </a:lnSpc>
              <a:spcBef>
                <a:spcPts val="0"/>
              </a:spcBef>
              <a:defRPr sz="1600" i="1">
                <a:ln w="0" cap="flat">
                  <a:solidFill>
                    <a:srgbClr val="555555"/>
                  </a:solidFill>
                  <a:prstDash val="solid"/>
                  <a:miter lim="400000"/>
                </a:ln>
                <a:solidFill>
                  <a:srgbClr val="555555"/>
                </a:solidFill>
              </a:defRPr>
            </a:pPr>
            <a:endParaRPr/>
          </a:p>
        </p:txBody>
      </p:sp>
      <p:sp>
        <p:nvSpPr>
          <p:cNvPr id="116" name="Tekst"/>
          <p:cNvSpPr txBox="1">
            <a:spLocks noGrp="1"/>
          </p:cNvSpPr>
          <p:nvPr>
            <p:ph type="body" sz="quarter" idx="13"/>
          </p:nvPr>
        </p:nvSpPr>
        <p:spPr>
          <a:xfrm>
            <a:off x="406400" y="393700"/>
            <a:ext cx="11176000" cy="520701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solidFill>
                  <a:srgbClr val="838787"/>
                </a:solidFill>
              </a:defRPr>
            </a:lvl1pPr>
          </a:lstStyle>
          <a:p>
            <a:r>
              <a:t>Tekst</a:t>
            </a:r>
          </a:p>
        </p:txBody>
      </p:sp>
      <p:sp>
        <p:nvSpPr>
          <p:cNvPr id="117" name="Obrazek"/>
          <p:cNvSpPr>
            <a:spLocks noGrp="1"/>
          </p:cNvSpPr>
          <p:nvPr>
            <p:ph type="pic" idx="14"/>
          </p:nvPr>
        </p:nvSpPr>
        <p:spPr>
          <a:xfrm>
            <a:off x="6665377" y="1219200"/>
            <a:ext cx="7445457" cy="8216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8" name="Tekst tytułowy"/>
          <p:cNvSpPr txBox="1">
            <a:spLocks noGrp="1"/>
          </p:cNvSpPr>
          <p:nvPr>
            <p:ph type="title"/>
          </p:nvPr>
        </p:nvSpPr>
        <p:spPr>
          <a:xfrm>
            <a:off x="406400" y="1536700"/>
            <a:ext cx="6299200" cy="723900"/>
          </a:xfrm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119" name="Treść - poziom 1…"/>
          <p:cNvSpPr txBox="1">
            <a:spLocks noGrp="1"/>
          </p:cNvSpPr>
          <p:nvPr>
            <p:ph type="body" sz="half" idx="1"/>
          </p:nvPr>
        </p:nvSpPr>
        <p:spPr>
          <a:xfrm>
            <a:off x="406400" y="2743200"/>
            <a:ext cx="6299200" cy="61087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  <a:defRPr sz="2800">
                <a:solidFill>
                  <a:srgbClr val="838787"/>
                </a:solidFill>
              </a:defRPr>
            </a:lvl1pPr>
            <a:lvl2pPr>
              <a:buClr>
                <a:schemeClr val="accent1"/>
              </a:buClr>
              <a:buChar char="▸"/>
              <a:defRPr sz="2800">
                <a:solidFill>
                  <a:srgbClr val="838787"/>
                </a:solidFill>
              </a:defRPr>
            </a:lvl2pPr>
            <a:lvl3pPr>
              <a:buClr>
                <a:schemeClr val="accent1"/>
              </a:buClr>
              <a:buChar char="▸"/>
              <a:defRPr sz="2800">
                <a:solidFill>
                  <a:srgbClr val="838787"/>
                </a:solidFill>
              </a:defRPr>
            </a:lvl3pPr>
            <a:lvl4pPr>
              <a:buClr>
                <a:schemeClr val="accent1"/>
              </a:buClr>
              <a:buChar char="▸"/>
              <a:defRPr sz="2800">
                <a:solidFill>
                  <a:srgbClr val="838787"/>
                </a:solidFill>
              </a:defRPr>
            </a:lvl4pPr>
            <a:lvl5pPr>
              <a:buClr>
                <a:schemeClr val="accent1"/>
              </a:buClr>
              <a:buChar char="▸"/>
              <a:defRPr sz="2800">
                <a:solidFill>
                  <a:srgbClr val="838787"/>
                </a:solidFill>
              </a:defRP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120" name="Prostokąt"/>
          <p:cNvSpPr/>
          <p:nvPr/>
        </p:nvSpPr>
        <p:spPr>
          <a:xfrm>
            <a:off x="-3473" y="-6350"/>
            <a:ext cx="13011746" cy="81165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21" name="Obrazek" descr="Obrazek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33950" y="208384"/>
            <a:ext cx="3137041" cy="382123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Linia"/>
          <p:cNvSpPr/>
          <p:nvPr/>
        </p:nvSpPr>
        <p:spPr>
          <a:xfrm flipV="1">
            <a:off x="-15929" y="807024"/>
            <a:ext cx="13036660" cy="3"/>
          </a:xfrm>
          <a:prstGeom prst="line">
            <a:avLst/>
          </a:prstGeom>
          <a:ln w="38100">
            <a:solidFill>
              <a:schemeClr val="accent4">
                <a:hueOff val="-1395324"/>
                <a:satOff val="-3373"/>
                <a:lumOff val="-9849"/>
              </a:schemeClr>
            </a:solidFill>
            <a:miter lim="400000"/>
          </a:ln>
          <a:effectLst>
            <a:reflection stA="50000" endPos="40000" dir="5400000" sy="-100000" algn="bl" rotWithShape="0"/>
          </a:effectLst>
        </p:spPr>
        <p:txBody>
          <a:bodyPr lIns="50800" tIns="50800" rIns="50800" bIns="50800" anchor="ctr"/>
          <a:lstStyle/>
          <a:p>
            <a:pPr defTabSz="457200">
              <a:lnSpc>
                <a:spcPts val="4100"/>
              </a:lnSpc>
              <a:spcBef>
                <a:spcPts val="0"/>
              </a:spcBef>
              <a:defRPr sz="1600" i="1">
                <a:ln w="0" cap="flat">
                  <a:solidFill>
                    <a:srgbClr val="555555"/>
                  </a:solidFill>
                  <a:prstDash val="solid"/>
                  <a:miter lim="400000"/>
                </a:ln>
                <a:solidFill>
                  <a:srgbClr val="555555"/>
                </a:solidFill>
              </a:defRPr>
            </a:pPr>
            <a:endParaRPr/>
          </a:p>
        </p:txBody>
      </p:sp>
      <p:sp>
        <p:nvSpPr>
          <p:cNvPr id="123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ory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kst"/>
          <p:cNvSpPr txBox="1">
            <a:spLocks noGrp="1"/>
          </p:cNvSpPr>
          <p:nvPr>
            <p:ph type="body" sz="quarter" idx="13"/>
          </p:nvPr>
        </p:nvSpPr>
        <p:spPr>
          <a:xfrm>
            <a:off x="406400" y="393700"/>
            <a:ext cx="11176000" cy="520701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solidFill>
                  <a:srgbClr val="838787"/>
                </a:solidFill>
              </a:defRPr>
            </a:lvl1pPr>
          </a:lstStyle>
          <a:p>
            <a:r>
              <a:t>Tekst</a:t>
            </a:r>
          </a:p>
        </p:txBody>
      </p:sp>
      <p:sp>
        <p:nvSpPr>
          <p:cNvPr id="131" name="Treść - poziom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4">
                  <a:hueOff val="-1395324"/>
                  <a:satOff val="-3373"/>
                  <a:lumOff val="-9849"/>
                </a:schemeClr>
              </a:buClr>
              <a:buChar char="▸"/>
              <a:defRPr>
                <a:solidFill>
                  <a:srgbClr val="FFFFFF"/>
                </a:solidFill>
              </a:defRPr>
            </a:lvl1pPr>
            <a:lvl2pPr>
              <a:buClr>
                <a:schemeClr val="accent4">
                  <a:hueOff val="-1395324"/>
                  <a:satOff val="-3373"/>
                  <a:lumOff val="-9849"/>
                </a:schemeClr>
              </a:buClr>
              <a:buChar char="▸"/>
              <a:defRPr>
                <a:solidFill>
                  <a:srgbClr val="FFFFFF"/>
                </a:solidFill>
              </a:defRPr>
            </a:lvl2pPr>
            <a:lvl3pPr>
              <a:buClr>
                <a:schemeClr val="accent4">
                  <a:hueOff val="-1395324"/>
                  <a:satOff val="-3373"/>
                  <a:lumOff val="-9849"/>
                </a:schemeClr>
              </a:buClr>
              <a:buChar char="▸"/>
              <a:defRPr>
                <a:solidFill>
                  <a:srgbClr val="FFFFFF"/>
                </a:solidFill>
              </a:defRPr>
            </a:lvl3pPr>
            <a:lvl4pPr>
              <a:buClr>
                <a:schemeClr val="accent4">
                  <a:hueOff val="-1395324"/>
                  <a:satOff val="-3373"/>
                  <a:lumOff val="-9849"/>
                </a:schemeClr>
              </a:buClr>
              <a:buChar char="▸"/>
              <a:defRPr>
                <a:solidFill>
                  <a:srgbClr val="FFFFFF"/>
                </a:solidFill>
              </a:defRPr>
            </a:lvl4pPr>
            <a:lvl5pPr>
              <a:buClr>
                <a:schemeClr val="accent4">
                  <a:hueOff val="-1395324"/>
                  <a:satOff val="-3373"/>
                  <a:lumOff val="-9849"/>
                </a:schemeClr>
              </a:buClr>
              <a:buChar char="▸"/>
              <a:defRPr>
                <a:solidFill>
                  <a:srgbClr val="FFFFFF"/>
                </a:solidFill>
              </a:defRP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132" name="Prostokąt"/>
          <p:cNvSpPr/>
          <p:nvPr/>
        </p:nvSpPr>
        <p:spPr>
          <a:xfrm>
            <a:off x="-3473" y="-6350"/>
            <a:ext cx="13011746" cy="81165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33" name="Obrazek" descr="Obrazek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33950" y="208384"/>
            <a:ext cx="3137041" cy="382123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Linia"/>
          <p:cNvSpPr/>
          <p:nvPr/>
        </p:nvSpPr>
        <p:spPr>
          <a:xfrm flipV="1">
            <a:off x="-15929" y="807024"/>
            <a:ext cx="13036660" cy="3"/>
          </a:xfrm>
          <a:prstGeom prst="line">
            <a:avLst/>
          </a:prstGeom>
          <a:ln w="38100">
            <a:solidFill>
              <a:schemeClr val="accent4">
                <a:hueOff val="-1395324"/>
                <a:satOff val="-3373"/>
                <a:lumOff val="-9849"/>
              </a:schemeClr>
            </a:solidFill>
            <a:miter lim="400000"/>
          </a:ln>
          <a:effectLst>
            <a:reflection stA="50000" endPos="40000" dir="5400000" sy="-100000" algn="bl" rotWithShape="0"/>
          </a:effectLst>
        </p:spPr>
        <p:txBody>
          <a:bodyPr lIns="50800" tIns="50800" rIns="50800" bIns="50800" anchor="ctr"/>
          <a:lstStyle/>
          <a:p>
            <a:pPr defTabSz="457200">
              <a:lnSpc>
                <a:spcPts val="4100"/>
              </a:lnSpc>
              <a:spcBef>
                <a:spcPts val="0"/>
              </a:spcBef>
              <a:defRPr sz="1600" i="1">
                <a:ln w="0" cap="flat">
                  <a:solidFill>
                    <a:srgbClr val="555555"/>
                  </a:solidFill>
                  <a:prstDash val="solid"/>
                  <a:miter lim="400000"/>
                </a:ln>
                <a:solidFill>
                  <a:srgbClr val="555555"/>
                </a:solidFill>
              </a:defRPr>
            </a:pPr>
            <a:endParaRPr/>
          </a:p>
        </p:txBody>
      </p:sp>
      <p:sp>
        <p:nvSpPr>
          <p:cNvPr id="135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 (3 sztuki)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Obrazek"/>
          <p:cNvSpPr>
            <a:spLocks noGrp="1"/>
          </p:cNvSpPr>
          <p:nvPr>
            <p:ph type="pic" idx="13"/>
          </p:nvPr>
        </p:nvSpPr>
        <p:spPr>
          <a:xfrm>
            <a:off x="-1016000" y="-12700"/>
            <a:ext cx="8860898" cy="9779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3" name="Obrazek"/>
          <p:cNvSpPr>
            <a:spLocks noGrp="1"/>
          </p:cNvSpPr>
          <p:nvPr>
            <p:ph type="pic" sz="half" idx="14"/>
          </p:nvPr>
        </p:nvSpPr>
        <p:spPr>
          <a:xfrm>
            <a:off x="5463161" y="-90805"/>
            <a:ext cx="8585201" cy="50438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4" name="Obrazek"/>
          <p:cNvSpPr>
            <a:spLocks noGrp="1"/>
          </p:cNvSpPr>
          <p:nvPr>
            <p:ph type="pic" sz="half" idx="15"/>
          </p:nvPr>
        </p:nvSpPr>
        <p:spPr>
          <a:xfrm>
            <a:off x="5918717" y="4660900"/>
            <a:ext cx="7669766" cy="5219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ytat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Linia"/>
          <p:cNvSpPr/>
          <p:nvPr/>
        </p:nvSpPr>
        <p:spPr>
          <a:xfrm flipV="1">
            <a:off x="406400" y="993160"/>
            <a:ext cx="12192000" cy="263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ts val="4100"/>
              </a:lnSpc>
              <a:spcBef>
                <a:spcPts val="0"/>
              </a:spcBef>
              <a:defRPr sz="1600" i="1">
                <a:ln w="0" cap="flat">
                  <a:solidFill>
                    <a:srgbClr val="555555"/>
                  </a:solidFill>
                  <a:prstDash val="solid"/>
                  <a:miter lim="400000"/>
                </a:ln>
                <a:solidFill>
                  <a:srgbClr val="555555"/>
                </a:solidFill>
              </a:defRPr>
            </a:pPr>
            <a:endParaRPr/>
          </a:p>
        </p:txBody>
      </p:sp>
      <p:sp>
        <p:nvSpPr>
          <p:cNvPr id="153" name="Dymek"/>
          <p:cNvSpPr/>
          <p:nvPr/>
        </p:nvSpPr>
        <p:spPr>
          <a:xfrm>
            <a:off x="469900" y="2362200"/>
            <a:ext cx="12065000" cy="5229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24" y="0"/>
                </a:moveTo>
                <a:cubicBezTo>
                  <a:pt x="100" y="0"/>
                  <a:pt x="0" y="232"/>
                  <a:pt x="0" y="516"/>
                </a:cubicBezTo>
                <a:lnTo>
                  <a:pt x="0" y="18789"/>
                </a:lnTo>
                <a:cubicBezTo>
                  <a:pt x="0" y="19073"/>
                  <a:pt x="100" y="19305"/>
                  <a:pt x="224" y="19305"/>
                </a:cubicBezTo>
                <a:lnTo>
                  <a:pt x="17228" y="19305"/>
                </a:lnTo>
                <a:lnTo>
                  <a:pt x="17850" y="21600"/>
                </a:lnTo>
                <a:lnTo>
                  <a:pt x="18471" y="19305"/>
                </a:lnTo>
                <a:lnTo>
                  <a:pt x="21376" y="19305"/>
                </a:lnTo>
                <a:cubicBezTo>
                  <a:pt x="21500" y="19305"/>
                  <a:pt x="21600" y="19073"/>
                  <a:pt x="21600" y="18789"/>
                </a:cubicBezTo>
                <a:lnTo>
                  <a:pt x="21600" y="516"/>
                </a:lnTo>
                <a:cubicBezTo>
                  <a:pt x="21600" y="232"/>
                  <a:pt x="21500" y="0"/>
                  <a:pt x="21376" y="0"/>
                </a:cubicBezTo>
                <a:lnTo>
                  <a:pt x="224" y="0"/>
                </a:lnTo>
                <a:close/>
              </a:path>
            </a:pathLst>
          </a:custGeom>
          <a:solidFill>
            <a:schemeClr val="accent4">
              <a:hueOff val="-1395324"/>
              <a:satOff val="-3373"/>
              <a:lumOff val="-984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4" name="Wpisz tu cytat."/>
          <p:cNvSpPr txBox="1">
            <a:spLocks noGrp="1"/>
          </p:cNvSpPr>
          <p:nvPr>
            <p:ph type="body" sz="quarter" idx="13"/>
          </p:nvPr>
        </p:nvSpPr>
        <p:spPr>
          <a:xfrm>
            <a:off x="889000" y="2908300"/>
            <a:ext cx="11226800" cy="17272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9400" cap="all">
                <a:solidFill>
                  <a:srgbClr val="FFFFFF"/>
                </a:solidFill>
              </a:defRPr>
            </a:lvl1pPr>
          </a:lstStyle>
          <a:p>
            <a:r>
              <a:t>Wpisz tu cytat.</a:t>
            </a:r>
          </a:p>
        </p:txBody>
      </p:sp>
      <p:sp>
        <p:nvSpPr>
          <p:cNvPr id="155" name="Janek Jabłonka"/>
          <p:cNvSpPr txBox="1">
            <a:spLocks noGrp="1"/>
          </p:cNvSpPr>
          <p:nvPr>
            <p:ph type="body" sz="quarter" idx="14"/>
          </p:nvPr>
        </p:nvSpPr>
        <p:spPr>
          <a:xfrm>
            <a:off x="406400" y="7789333"/>
            <a:ext cx="12192000" cy="11430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6000">
                <a:solidFill>
                  <a:srgbClr val="838787"/>
                </a:solidFill>
              </a:defRPr>
            </a:lvl1pPr>
          </a:lstStyle>
          <a:p>
            <a:r>
              <a:t>Janek Jabłonka</a:t>
            </a:r>
          </a:p>
        </p:txBody>
      </p:sp>
      <p:sp>
        <p:nvSpPr>
          <p:cNvPr id="156" name="Tekst"/>
          <p:cNvSpPr txBox="1">
            <a:spLocks noGrp="1"/>
          </p:cNvSpPr>
          <p:nvPr>
            <p:ph type="body" sz="quarter" idx="15"/>
          </p:nvPr>
        </p:nvSpPr>
        <p:spPr>
          <a:xfrm>
            <a:off x="406400" y="393700"/>
            <a:ext cx="11176000" cy="520701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solidFill>
                  <a:srgbClr val="838787"/>
                </a:solidFill>
              </a:defRPr>
            </a:lvl1pPr>
          </a:lstStyle>
          <a:p>
            <a:r>
              <a:t>Tekst</a:t>
            </a:r>
          </a:p>
        </p:txBody>
      </p:sp>
      <p:sp>
        <p:nvSpPr>
          <p:cNvPr id="157" name="Prostokąt"/>
          <p:cNvSpPr/>
          <p:nvPr/>
        </p:nvSpPr>
        <p:spPr>
          <a:xfrm>
            <a:off x="-3473" y="-6350"/>
            <a:ext cx="13011746" cy="81165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58" name="Obrazek" descr="Obrazek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33950" y="208384"/>
            <a:ext cx="3137041" cy="382123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Linia"/>
          <p:cNvSpPr/>
          <p:nvPr/>
        </p:nvSpPr>
        <p:spPr>
          <a:xfrm flipV="1">
            <a:off x="-15929" y="807024"/>
            <a:ext cx="13036660" cy="3"/>
          </a:xfrm>
          <a:prstGeom prst="line">
            <a:avLst/>
          </a:prstGeom>
          <a:ln w="38100">
            <a:solidFill>
              <a:schemeClr val="accent4">
                <a:hueOff val="-1395324"/>
                <a:satOff val="-3373"/>
                <a:lumOff val="-9849"/>
              </a:schemeClr>
            </a:solidFill>
            <a:miter lim="400000"/>
          </a:ln>
          <a:effectLst>
            <a:reflection stA="50000" endPos="40000" dir="5400000" sy="-100000" algn="bl" rotWithShape="0"/>
          </a:effectLst>
        </p:spPr>
        <p:txBody>
          <a:bodyPr lIns="50800" tIns="50800" rIns="50800" bIns="50800" anchor="ctr"/>
          <a:lstStyle/>
          <a:p>
            <a:pPr defTabSz="457200">
              <a:lnSpc>
                <a:spcPts val="4100"/>
              </a:lnSpc>
              <a:spcBef>
                <a:spcPts val="0"/>
              </a:spcBef>
              <a:defRPr sz="1600" i="1">
                <a:ln w="0" cap="flat">
                  <a:solidFill>
                    <a:srgbClr val="555555"/>
                  </a:solidFill>
                  <a:prstDash val="solid"/>
                  <a:miter lim="400000"/>
                </a:ln>
                <a:solidFill>
                  <a:srgbClr val="555555"/>
                </a:solidFill>
              </a:defRPr>
            </a:pPr>
            <a:endParaRPr/>
          </a:p>
        </p:txBody>
      </p:sp>
      <p:sp>
        <p:nvSpPr>
          <p:cNvPr id="160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ytat (zamienny)">
    <p:bg>
      <p:bgPr>
        <a:solidFill>
          <a:schemeClr val="accent4">
            <a:hueOff val="-1395324"/>
            <a:satOff val="-3373"/>
            <a:lumOff val="-984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Wpisz tu cytat."/>
          <p:cNvSpPr txBox="1">
            <a:spLocks noGrp="1"/>
          </p:cNvSpPr>
          <p:nvPr>
            <p:ph type="body" sz="quarter" idx="13"/>
          </p:nvPr>
        </p:nvSpPr>
        <p:spPr>
          <a:xfrm>
            <a:off x="5892800" y="2641600"/>
            <a:ext cx="6705600" cy="302768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9400" cap="all">
                <a:solidFill>
                  <a:srgbClr val="FFFFFF"/>
                </a:solidFill>
              </a:defRPr>
            </a:lvl1pPr>
          </a:lstStyle>
          <a:p>
            <a:r>
              <a:t>Wpisz tu cytat.</a:t>
            </a:r>
          </a:p>
        </p:txBody>
      </p:sp>
      <p:sp>
        <p:nvSpPr>
          <p:cNvPr id="168" name="Obrazek"/>
          <p:cNvSpPr>
            <a:spLocks noGrp="1"/>
          </p:cNvSpPr>
          <p:nvPr>
            <p:ph type="pic" idx="14"/>
          </p:nvPr>
        </p:nvSpPr>
        <p:spPr>
          <a:xfrm>
            <a:off x="-1016000" y="-12700"/>
            <a:ext cx="8860898" cy="9779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9" name="Janek Jabłonka"/>
          <p:cNvSpPr txBox="1">
            <a:spLocks noGrp="1"/>
          </p:cNvSpPr>
          <p:nvPr>
            <p:ph type="body" sz="quarter" idx="15"/>
          </p:nvPr>
        </p:nvSpPr>
        <p:spPr>
          <a:xfrm>
            <a:off x="5892800" y="7649633"/>
            <a:ext cx="6705600" cy="1143001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defTabSz="457200">
              <a:spcBef>
                <a:spcPts val="0"/>
              </a:spcBef>
              <a:buClrTx/>
              <a:buSzTx/>
              <a:buFontTx/>
              <a:buNone/>
              <a:defRPr sz="6000">
                <a:solidFill>
                  <a:srgbClr val="232323"/>
                </a:solidFill>
              </a:defRPr>
            </a:lvl1pPr>
          </a:lstStyle>
          <a:p>
            <a:r>
              <a:t>Janek Jabłonka</a:t>
            </a:r>
          </a:p>
        </p:txBody>
      </p:sp>
      <p:sp>
        <p:nvSpPr>
          <p:cNvPr id="170" name="Prostokąt"/>
          <p:cNvSpPr/>
          <p:nvPr/>
        </p:nvSpPr>
        <p:spPr>
          <a:xfrm>
            <a:off x="-3473" y="-6350"/>
            <a:ext cx="13011746" cy="81165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71" name="Obrazek" descr="Obrazek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33950" y="208384"/>
            <a:ext cx="3137041" cy="382123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Linia"/>
          <p:cNvSpPr/>
          <p:nvPr/>
        </p:nvSpPr>
        <p:spPr>
          <a:xfrm flipV="1">
            <a:off x="-15929" y="807024"/>
            <a:ext cx="13036660" cy="3"/>
          </a:xfrm>
          <a:prstGeom prst="line">
            <a:avLst/>
          </a:prstGeom>
          <a:ln w="38100">
            <a:solidFill>
              <a:schemeClr val="accent4">
                <a:hueOff val="-1395324"/>
                <a:satOff val="-3373"/>
                <a:lumOff val="-9849"/>
              </a:schemeClr>
            </a:solidFill>
            <a:miter lim="400000"/>
          </a:ln>
          <a:effectLst>
            <a:reflection stA="50000" endPos="40000" dir="5400000" sy="-100000" algn="bl" rotWithShape="0"/>
          </a:effectLst>
        </p:spPr>
        <p:txBody>
          <a:bodyPr lIns="50800" tIns="50800" rIns="50800" bIns="50800" anchor="ctr"/>
          <a:lstStyle/>
          <a:p>
            <a:pPr defTabSz="457200">
              <a:lnSpc>
                <a:spcPts val="4100"/>
              </a:lnSpc>
              <a:spcBef>
                <a:spcPts val="0"/>
              </a:spcBef>
              <a:defRPr sz="1600" i="1">
                <a:ln w="0" cap="flat">
                  <a:solidFill>
                    <a:srgbClr val="555555"/>
                  </a:solidFill>
                  <a:prstDash val="solid"/>
                  <a:miter lim="400000"/>
                </a:ln>
                <a:solidFill>
                  <a:srgbClr val="555555"/>
                </a:solidFill>
              </a:defRPr>
            </a:pPr>
            <a:endParaRPr/>
          </a:p>
        </p:txBody>
      </p:sp>
      <p:sp>
        <p:nvSpPr>
          <p:cNvPr id="173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ZONITH-Devices.jpeg"/>
          <p:cNvSpPr>
            <a:spLocks noGrp="1"/>
          </p:cNvSpPr>
          <p:nvPr>
            <p:ph type="pic" idx="13"/>
          </p:nvPr>
        </p:nvSpPr>
        <p:spPr>
          <a:xfrm>
            <a:off x="-2168295" y="0"/>
            <a:ext cx="1734139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1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st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rostokąt"/>
          <p:cNvSpPr/>
          <p:nvPr/>
        </p:nvSpPr>
        <p:spPr>
          <a:xfrm>
            <a:off x="-3473" y="-6350"/>
            <a:ext cx="13011746" cy="81165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89" name="Obrazek" descr="Obrazek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33950" y="208384"/>
            <a:ext cx="3137041" cy="382123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Linia"/>
          <p:cNvSpPr/>
          <p:nvPr/>
        </p:nvSpPr>
        <p:spPr>
          <a:xfrm flipV="1">
            <a:off x="-15929" y="807024"/>
            <a:ext cx="13036660" cy="3"/>
          </a:xfrm>
          <a:prstGeom prst="line">
            <a:avLst/>
          </a:prstGeom>
          <a:ln w="38100">
            <a:solidFill>
              <a:schemeClr val="accent4">
                <a:hueOff val="-1395324"/>
                <a:satOff val="-3373"/>
                <a:lumOff val="-9849"/>
              </a:schemeClr>
            </a:solidFill>
            <a:miter lim="400000"/>
          </a:ln>
          <a:effectLst>
            <a:reflection stA="50000" endPos="40000" dir="5400000" sy="-100000" algn="bl" rotWithShape="0"/>
          </a:effectLst>
        </p:spPr>
        <p:txBody>
          <a:bodyPr lIns="50800" tIns="50800" rIns="50800" bIns="50800" anchor="ctr"/>
          <a:lstStyle/>
          <a:p>
            <a:pPr defTabSz="457200">
              <a:lnSpc>
                <a:spcPts val="4100"/>
              </a:lnSpc>
              <a:spcBef>
                <a:spcPts val="0"/>
              </a:spcBef>
              <a:defRPr sz="1600" i="1">
                <a:ln w="0" cap="flat">
                  <a:solidFill>
                    <a:srgbClr val="555555"/>
                  </a:solidFill>
                  <a:prstDash val="solid"/>
                  <a:miter lim="400000"/>
                </a:ln>
                <a:solidFill>
                  <a:srgbClr val="555555"/>
                </a:solidFill>
              </a:defRPr>
            </a:pPr>
            <a:endParaRPr/>
          </a:p>
        </p:txBody>
      </p:sp>
      <p:sp>
        <p:nvSpPr>
          <p:cNvPr id="191" name="Prostokąt"/>
          <p:cNvSpPr/>
          <p:nvPr/>
        </p:nvSpPr>
        <p:spPr>
          <a:xfrm>
            <a:off x="-3473" y="9376618"/>
            <a:ext cx="13011746" cy="38219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2" name="Tekst tytułowy"/>
          <p:cNvSpPr txBox="1">
            <a:spLocks noGrp="1"/>
          </p:cNvSpPr>
          <p:nvPr>
            <p:ph type="title"/>
          </p:nvPr>
        </p:nvSpPr>
        <p:spPr>
          <a:xfrm>
            <a:off x="406400" y="1023476"/>
            <a:ext cx="12192000" cy="723901"/>
          </a:xfrm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193" name="Treść - poziom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rgbClr val="F96927"/>
              </a:buClr>
            </a:lvl1pPr>
            <a:lvl2pPr>
              <a:buClr>
                <a:srgbClr val="F96927"/>
              </a:buClr>
            </a:lvl2pPr>
            <a:lvl3pPr>
              <a:buClr>
                <a:srgbClr val="F96927"/>
              </a:buClr>
            </a:lvl3pPr>
            <a:lvl4pPr>
              <a:buClr>
                <a:srgbClr val="F96927"/>
              </a:buClr>
            </a:lvl4pPr>
            <a:lvl5pPr>
              <a:buClr>
                <a:srgbClr val="F96927"/>
              </a:buCl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194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rostokąt"/>
          <p:cNvSpPr/>
          <p:nvPr/>
        </p:nvSpPr>
        <p:spPr>
          <a:xfrm>
            <a:off x="-3473" y="-6350"/>
            <a:ext cx="13011746" cy="81165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02" name="Obrazek" descr="Obrazek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33950" y="208384"/>
            <a:ext cx="3137041" cy="382123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Linia"/>
          <p:cNvSpPr/>
          <p:nvPr/>
        </p:nvSpPr>
        <p:spPr>
          <a:xfrm flipV="1">
            <a:off x="-15929" y="807024"/>
            <a:ext cx="13036660" cy="3"/>
          </a:xfrm>
          <a:prstGeom prst="line">
            <a:avLst/>
          </a:prstGeom>
          <a:ln w="38100">
            <a:solidFill>
              <a:schemeClr val="accent4">
                <a:hueOff val="-1395324"/>
                <a:satOff val="-3373"/>
                <a:lumOff val="-9849"/>
              </a:schemeClr>
            </a:solidFill>
            <a:miter lim="400000"/>
          </a:ln>
          <a:effectLst>
            <a:reflection stA="50000" endPos="40000" dir="5400000" sy="-100000" algn="bl" rotWithShape="0"/>
          </a:effectLst>
        </p:spPr>
        <p:txBody>
          <a:bodyPr lIns="50800" tIns="50800" rIns="50800" bIns="50800" anchor="ctr"/>
          <a:lstStyle/>
          <a:p>
            <a:pPr defTabSz="457200">
              <a:lnSpc>
                <a:spcPts val="4100"/>
              </a:lnSpc>
              <a:spcBef>
                <a:spcPts val="0"/>
              </a:spcBef>
              <a:defRPr sz="1600" i="1">
                <a:ln w="0" cap="flat">
                  <a:solidFill>
                    <a:srgbClr val="555555"/>
                  </a:solidFill>
                  <a:prstDash val="solid"/>
                  <a:miter lim="400000"/>
                </a:ln>
                <a:solidFill>
                  <a:srgbClr val="555555"/>
                </a:solidFill>
              </a:defRPr>
            </a:pPr>
            <a:endParaRPr/>
          </a:p>
        </p:txBody>
      </p:sp>
      <p:sp>
        <p:nvSpPr>
          <p:cNvPr id="204" name="Prostokąt"/>
          <p:cNvSpPr/>
          <p:nvPr/>
        </p:nvSpPr>
        <p:spPr>
          <a:xfrm>
            <a:off x="-3473" y="9376618"/>
            <a:ext cx="13011746" cy="38219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5" name="Tekst tytułowy"/>
          <p:cNvSpPr txBox="1">
            <a:spLocks noGrp="1"/>
          </p:cNvSpPr>
          <p:nvPr>
            <p:ph type="title"/>
          </p:nvPr>
        </p:nvSpPr>
        <p:spPr>
          <a:xfrm>
            <a:off x="406400" y="1023476"/>
            <a:ext cx="12192000" cy="723901"/>
          </a:xfrm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206" name="Prostokąt"/>
          <p:cNvSpPr/>
          <p:nvPr/>
        </p:nvSpPr>
        <p:spPr>
          <a:xfrm>
            <a:off x="6523235" y="827868"/>
            <a:ext cx="6489952" cy="8546959"/>
          </a:xfrm>
          <a:prstGeom prst="rect">
            <a:avLst/>
          </a:prstGeom>
          <a:solidFill>
            <a:srgbClr val="F9692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7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sty (zamienny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rostokąt"/>
          <p:cNvSpPr/>
          <p:nvPr/>
        </p:nvSpPr>
        <p:spPr>
          <a:xfrm>
            <a:off x="-3473" y="-6350"/>
            <a:ext cx="13011746" cy="81165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15" name="Obrazek" descr="Obrazek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33950" y="208384"/>
            <a:ext cx="3137041" cy="382123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Linia"/>
          <p:cNvSpPr/>
          <p:nvPr/>
        </p:nvSpPr>
        <p:spPr>
          <a:xfrm flipV="1">
            <a:off x="-15929" y="807024"/>
            <a:ext cx="13036660" cy="3"/>
          </a:xfrm>
          <a:prstGeom prst="line">
            <a:avLst/>
          </a:prstGeom>
          <a:ln w="38100">
            <a:solidFill>
              <a:schemeClr val="accent4">
                <a:hueOff val="-1395324"/>
                <a:satOff val="-3373"/>
                <a:lumOff val="-9849"/>
              </a:schemeClr>
            </a:solidFill>
            <a:miter lim="400000"/>
          </a:ln>
          <a:effectLst>
            <a:reflection stA="50000" endPos="40000" dir="5400000" sy="-100000" algn="bl" rotWithShape="0"/>
          </a:effectLst>
        </p:spPr>
        <p:txBody>
          <a:bodyPr lIns="50800" tIns="50800" rIns="50800" bIns="50800" anchor="ctr"/>
          <a:lstStyle/>
          <a:p>
            <a:pPr defTabSz="457200">
              <a:lnSpc>
                <a:spcPts val="4100"/>
              </a:lnSpc>
              <a:spcBef>
                <a:spcPts val="0"/>
              </a:spcBef>
              <a:defRPr sz="1600" i="1">
                <a:ln w="0" cap="flat">
                  <a:solidFill>
                    <a:srgbClr val="555555"/>
                  </a:solidFill>
                  <a:prstDash val="solid"/>
                  <a:miter lim="400000"/>
                </a:ln>
                <a:solidFill>
                  <a:srgbClr val="555555"/>
                </a:solidFill>
              </a:defRPr>
            </a:pPr>
            <a:endParaRPr/>
          </a:p>
        </p:txBody>
      </p:sp>
      <p:sp>
        <p:nvSpPr>
          <p:cNvPr id="217" name="Prostokąt"/>
          <p:cNvSpPr/>
          <p:nvPr/>
        </p:nvSpPr>
        <p:spPr>
          <a:xfrm>
            <a:off x="-50800" y="827217"/>
            <a:ext cx="6789183" cy="8548261"/>
          </a:xfrm>
          <a:prstGeom prst="rect">
            <a:avLst/>
          </a:prstGeom>
          <a:solidFill>
            <a:srgbClr val="F9692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8" name="Prostokąt"/>
          <p:cNvSpPr/>
          <p:nvPr/>
        </p:nvSpPr>
        <p:spPr>
          <a:xfrm>
            <a:off x="-3473" y="9376618"/>
            <a:ext cx="13011746" cy="38219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9" name="Tekst tytułowy"/>
          <p:cNvSpPr txBox="1">
            <a:spLocks noGrp="1"/>
          </p:cNvSpPr>
          <p:nvPr>
            <p:ph type="title"/>
          </p:nvPr>
        </p:nvSpPr>
        <p:spPr>
          <a:xfrm>
            <a:off x="406400" y="1023476"/>
            <a:ext cx="12192000" cy="723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Tekst tytułowy</a:t>
            </a:r>
          </a:p>
        </p:txBody>
      </p:sp>
      <p:sp>
        <p:nvSpPr>
          <p:cNvPr id="220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sty (zamienny) kopia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rostokąt"/>
          <p:cNvSpPr/>
          <p:nvPr/>
        </p:nvSpPr>
        <p:spPr>
          <a:xfrm>
            <a:off x="-3473" y="-6350"/>
            <a:ext cx="13011746" cy="81165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28" name="Obrazek" descr="Obrazek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33950" y="208384"/>
            <a:ext cx="3137041" cy="382123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Linia"/>
          <p:cNvSpPr/>
          <p:nvPr/>
        </p:nvSpPr>
        <p:spPr>
          <a:xfrm flipV="1">
            <a:off x="-15929" y="807024"/>
            <a:ext cx="13036660" cy="3"/>
          </a:xfrm>
          <a:prstGeom prst="line">
            <a:avLst/>
          </a:prstGeom>
          <a:ln w="38100">
            <a:solidFill>
              <a:schemeClr val="accent4">
                <a:hueOff val="-1395324"/>
                <a:satOff val="-3373"/>
                <a:lumOff val="-9849"/>
              </a:schemeClr>
            </a:solidFill>
            <a:miter lim="400000"/>
          </a:ln>
          <a:effectLst>
            <a:reflection stA="50000" endPos="40000" dir="5400000" sy="-100000" algn="bl" rotWithShape="0"/>
          </a:effectLst>
        </p:spPr>
        <p:txBody>
          <a:bodyPr lIns="50800" tIns="50800" rIns="50800" bIns="50800" anchor="ctr"/>
          <a:lstStyle/>
          <a:p>
            <a:pPr defTabSz="457200">
              <a:lnSpc>
                <a:spcPts val="4100"/>
              </a:lnSpc>
              <a:spcBef>
                <a:spcPts val="0"/>
              </a:spcBef>
              <a:defRPr sz="1600" i="1">
                <a:ln w="0" cap="flat">
                  <a:solidFill>
                    <a:srgbClr val="555555"/>
                  </a:solidFill>
                  <a:prstDash val="solid"/>
                  <a:miter lim="400000"/>
                </a:ln>
                <a:solidFill>
                  <a:srgbClr val="555555"/>
                </a:solidFill>
              </a:defRPr>
            </a:pPr>
            <a:endParaRPr/>
          </a:p>
        </p:txBody>
      </p:sp>
      <p:sp>
        <p:nvSpPr>
          <p:cNvPr id="230" name="Prostokąt"/>
          <p:cNvSpPr/>
          <p:nvPr/>
        </p:nvSpPr>
        <p:spPr>
          <a:xfrm>
            <a:off x="-50800" y="6544115"/>
            <a:ext cx="13106400" cy="2839830"/>
          </a:xfrm>
          <a:prstGeom prst="rect">
            <a:avLst/>
          </a:prstGeom>
          <a:solidFill>
            <a:srgbClr val="F9692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1" name="Prostokąt"/>
          <p:cNvSpPr/>
          <p:nvPr/>
        </p:nvSpPr>
        <p:spPr>
          <a:xfrm>
            <a:off x="-3473" y="9376618"/>
            <a:ext cx="13011746" cy="38219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2" name="Tekst tytułowy"/>
          <p:cNvSpPr txBox="1">
            <a:spLocks noGrp="1"/>
          </p:cNvSpPr>
          <p:nvPr>
            <p:ph type="title"/>
          </p:nvPr>
        </p:nvSpPr>
        <p:spPr>
          <a:xfrm>
            <a:off x="406400" y="1023476"/>
            <a:ext cx="12192000" cy="723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Tekst tytułowy</a:t>
            </a:r>
          </a:p>
        </p:txBody>
      </p:sp>
      <p:sp>
        <p:nvSpPr>
          <p:cNvPr id="233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podtytuł kop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12138481" y="431800"/>
            <a:ext cx="462857" cy="5207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sty (zamienny) kopia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rostokąt"/>
          <p:cNvSpPr/>
          <p:nvPr/>
        </p:nvSpPr>
        <p:spPr>
          <a:xfrm>
            <a:off x="-3473" y="-6350"/>
            <a:ext cx="13011746" cy="81165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41" name="Obrazek" descr="Obrazek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33950" y="208384"/>
            <a:ext cx="3137041" cy="382123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Linia"/>
          <p:cNvSpPr/>
          <p:nvPr/>
        </p:nvSpPr>
        <p:spPr>
          <a:xfrm flipV="1">
            <a:off x="-15929" y="807024"/>
            <a:ext cx="13036660" cy="3"/>
          </a:xfrm>
          <a:prstGeom prst="line">
            <a:avLst/>
          </a:prstGeom>
          <a:ln w="38100">
            <a:solidFill>
              <a:schemeClr val="accent4">
                <a:hueOff val="-1395324"/>
                <a:satOff val="-3373"/>
                <a:lumOff val="-9849"/>
              </a:schemeClr>
            </a:solidFill>
            <a:miter lim="400000"/>
          </a:ln>
          <a:effectLst>
            <a:reflection stA="50000" endPos="40000" dir="5400000" sy="-100000" algn="bl" rotWithShape="0"/>
          </a:effectLst>
        </p:spPr>
        <p:txBody>
          <a:bodyPr lIns="50800" tIns="50800" rIns="50800" bIns="50800" anchor="ctr"/>
          <a:lstStyle/>
          <a:p>
            <a:pPr defTabSz="457200">
              <a:lnSpc>
                <a:spcPts val="4100"/>
              </a:lnSpc>
              <a:spcBef>
                <a:spcPts val="0"/>
              </a:spcBef>
              <a:defRPr sz="1600" i="1">
                <a:ln w="0" cap="flat">
                  <a:solidFill>
                    <a:srgbClr val="555555"/>
                  </a:solidFill>
                  <a:prstDash val="solid"/>
                  <a:miter lim="400000"/>
                </a:ln>
                <a:solidFill>
                  <a:srgbClr val="555555"/>
                </a:solidFill>
              </a:defRPr>
            </a:pPr>
            <a:endParaRPr/>
          </a:p>
        </p:txBody>
      </p:sp>
      <p:sp>
        <p:nvSpPr>
          <p:cNvPr id="243" name="Prostokąt"/>
          <p:cNvSpPr/>
          <p:nvPr/>
        </p:nvSpPr>
        <p:spPr>
          <a:xfrm>
            <a:off x="-50800" y="7423788"/>
            <a:ext cx="13106400" cy="1960157"/>
          </a:xfrm>
          <a:prstGeom prst="rect">
            <a:avLst/>
          </a:prstGeom>
          <a:solidFill>
            <a:srgbClr val="F9692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4" name="Prostokąt"/>
          <p:cNvSpPr/>
          <p:nvPr/>
        </p:nvSpPr>
        <p:spPr>
          <a:xfrm>
            <a:off x="-3473" y="9376618"/>
            <a:ext cx="13011746" cy="38219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5" name="Tekst tytułowy"/>
          <p:cNvSpPr txBox="1">
            <a:spLocks noGrp="1"/>
          </p:cNvSpPr>
          <p:nvPr>
            <p:ph type="title"/>
          </p:nvPr>
        </p:nvSpPr>
        <p:spPr>
          <a:xfrm>
            <a:off x="406400" y="1023476"/>
            <a:ext cx="12192000" cy="723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Tekst tytułowy</a:t>
            </a:r>
          </a:p>
        </p:txBody>
      </p:sp>
      <p:sp>
        <p:nvSpPr>
          <p:cNvPr id="246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HOR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rostokąt"/>
          <p:cNvSpPr/>
          <p:nvPr/>
        </p:nvSpPr>
        <p:spPr>
          <a:xfrm>
            <a:off x="-3473" y="-6350"/>
            <a:ext cx="13011746" cy="81165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66" name="Obrazek" descr="Obrazek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33950" y="208384"/>
            <a:ext cx="3137041" cy="382123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Linia"/>
          <p:cNvSpPr/>
          <p:nvPr/>
        </p:nvSpPr>
        <p:spPr>
          <a:xfrm flipV="1">
            <a:off x="-15929" y="807024"/>
            <a:ext cx="13036660" cy="3"/>
          </a:xfrm>
          <a:prstGeom prst="line">
            <a:avLst/>
          </a:prstGeom>
          <a:ln w="38100">
            <a:solidFill>
              <a:schemeClr val="accent4">
                <a:hueOff val="-1395324"/>
                <a:satOff val="-3373"/>
                <a:lumOff val="-9849"/>
              </a:schemeClr>
            </a:solidFill>
            <a:miter lim="400000"/>
          </a:ln>
          <a:effectLst>
            <a:reflection stA="50000" endPos="40000" dir="5400000" sy="-100000" algn="bl" rotWithShape="0"/>
          </a:effectLst>
        </p:spPr>
        <p:txBody>
          <a:bodyPr lIns="50800" tIns="50800" rIns="50800" bIns="50800" anchor="ctr"/>
          <a:lstStyle/>
          <a:p>
            <a:pPr defTabSz="457200">
              <a:lnSpc>
                <a:spcPts val="4100"/>
              </a:lnSpc>
              <a:spcBef>
                <a:spcPts val="0"/>
              </a:spcBef>
              <a:defRPr sz="1600" i="1">
                <a:ln w="0" cap="flat">
                  <a:solidFill>
                    <a:srgbClr val="555555"/>
                  </a:solidFill>
                  <a:prstDash val="solid"/>
                  <a:miter lim="400000"/>
                </a:ln>
                <a:solidFill>
                  <a:srgbClr val="555555"/>
                </a:solidFill>
              </a:defRPr>
            </a:pPr>
            <a:endParaRPr/>
          </a:p>
        </p:txBody>
      </p:sp>
      <p:sp>
        <p:nvSpPr>
          <p:cNvPr id="268" name="Prostokąt"/>
          <p:cNvSpPr/>
          <p:nvPr/>
        </p:nvSpPr>
        <p:spPr>
          <a:xfrm>
            <a:off x="-50800" y="8572285"/>
            <a:ext cx="13106400" cy="811660"/>
          </a:xfrm>
          <a:prstGeom prst="rect">
            <a:avLst/>
          </a:prstGeom>
          <a:solidFill>
            <a:srgbClr val="F9692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9" name="Prostokąt"/>
          <p:cNvSpPr/>
          <p:nvPr/>
        </p:nvSpPr>
        <p:spPr>
          <a:xfrm>
            <a:off x="-3473" y="9376618"/>
            <a:ext cx="13011746" cy="38219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0" name="Tekst tytułowy"/>
          <p:cNvSpPr txBox="1">
            <a:spLocks noGrp="1"/>
          </p:cNvSpPr>
          <p:nvPr>
            <p:ph type="title"/>
          </p:nvPr>
        </p:nvSpPr>
        <p:spPr>
          <a:xfrm>
            <a:off x="406400" y="1023476"/>
            <a:ext cx="12192000" cy="723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Tekst tytułowy</a:t>
            </a:r>
          </a:p>
        </p:txBody>
      </p:sp>
      <p:sp>
        <p:nvSpPr>
          <p:cNvPr id="271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sty (zamienny) kopia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rostokąt"/>
          <p:cNvSpPr/>
          <p:nvPr/>
        </p:nvSpPr>
        <p:spPr>
          <a:xfrm>
            <a:off x="-3473" y="-6350"/>
            <a:ext cx="13011746" cy="81165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79" name="Obrazek" descr="Obrazek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33950" y="208384"/>
            <a:ext cx="3137041" cy="382123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Linia"/>
          <p:cNvSpPr/>
          <p:nvPr/>
        </p:nvSpPr>
        <p:spPr>
          <a:xfrm flipV="1">
            <a:off x="-15929" y="807024"/>
            <a:ext cx="13036660" cy="3"/>
          </a:xfrm>
          <a:prstGeom prst="line">
            <a:avLst/>
          </a:prstGeom>
          <a:ln w="38100">
            <a:solidFill>
              <a:schemeClr val="accent4">
                <a:hueOff val="-1395324"/>
                <a:satOff val="-3373"/>
                <a:lumOff val="-9849"/>
              </a:schemeClr>
            </a:solidFill>
            <a:miter lim="400000"/>
          </a:ln>
          <a:effectLst>
            <a:reflection stA="50000" endPos="40000" dir="5400000" sy="-100000" algn="bl" rotWithShape="0"/>
          </a:effectLst>
        </p:spPr>
        <p:txBody>
          <a:bodyPr lIns="50800" tIns="50800" rIns="50800" bIns="50800" anchor="ctr"/>
          <a:lstStyle/>
          <a:p>
            <a:pPr defTabSz="457200">
              <a:lnSpc>
                <a:spcPts val="4100"/>
              </a:lnSpc>
              <a:spcBef>
                <a:spcPts val="0"/>
              </a:spcBef>
              <a:defRPr sz="1600" i="1">
                <a:ln w="0" cap="flat">
                  <a:solidFill>
                    <a:srgbClr val="555555"/>
                  </a:solidFill>
                  <a:prstDash val="solid"/>
                  <a:miter lim="400000"/>
                </a:ln>
                <a:solidFill>
                  <a:srgbClr val="555555"/>
                </a:solidFill>
              </a:defRPr>
            </a:pPr>
            <a:endParaRPr/>
          </a:p>
        </p:txBody>
      </p:sp>
      <p:sp>
        <p:nvSpPr>
          <p:cNvPr id="281" name="Prostokąt"/>
          <p:cNvSpPr/>
          <p:nvPr/>
        </p:nvSpPr>
        <p:spPr>
          <a:xfrm>
            <a:off x="-50800" y="827217"/>
            <a:ext cx="8349199" cy="8548261"/>
          </a:xfrm>
          <a:prstGeom prst="rect">
            <a:avLst/>
          </a:prstGeom>
          <a:solidFill>
            <a:srgbClr val="F9692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2" name="Prostokąt"/>
          <p:cNvSpPr/>
          <p:nvPr/>
        </p:nvSpPr>
        <p:spPr>
          <a:xfrm>
            <a:off x="-3473" y="9376618"/>
            <a:ext cx="13011746" cy="38219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3" name="Tekst tytułowy"/>
          <p:cNvSpPr txBox="1">
            <a:spLocks noGrp="1"/>
          </p:cNvSpPr>
          <p:nvPr>
            <p:ph type="title"/>
          </p:nvPr>
        </p:nvSpPr>
        <p:spPr>
          <a:xfrm>
            <a:off x="406400" y="1023476"/>
            <a:ext cx="12192000" cy="723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Tekst tytułowy</a:t>
            </a:r>
          </a:p>
        </p:txBody>
      </p:sp>
      <p:sp>
        <p:nvSpPr>
          <p:cNvPr id="284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 (poziomo)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razek"/>
          <p:cNvSpPr>
            <a:spLocks noGrp="1"/>
          </p:cNvSpPr>
          <p:nvPr>
            <p:ph type="pic" idx="13"/>
          </p:nvPr>
        </p:nvSpPr>
        <p:spPr>
          <a:xfrm>
            <a:off x="-914400" y="-12700"/>
            <a:ext cx="14814645" cy="9779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6" name="Linia"/>
          <p:cNvSpPr>
            <a:spLocks noGrp="1"/>
          </p:cNvSpPr>
          <p:nvPr>
            <p:ph type="body" sz="quarter" idx="14"/>
          </p:nvPr>
        </p:nvSpPr>
        <p:spPr>
          <a:xfrm flipV="1">
            <a:off x="406400" y="6140894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</a:ln>
        </p:spPr>
        <p:txBody>
          <a:bodyPr anchor="ctr">
            <a:noAutofit/>
          </a:bodyPr>
          <a:lstStyle/>
          <a:p>
            <a:pPr marL="0" indent="0" defTabSz="457200">
              <a:lnSpc>
                <a:spcPts val="4100"/>
              </a:lnSpc>
              <a:spcBef>
                <a:spcPts val="0"/>
              </a:spcBef>
              <a:buClrTx/>
              <a:buSzTx/>
              <a:buFontTx/>
              <a:buNone/>
              <a:defRPr sz="1600" i="1">
                <a:ln w="0" cap="flat">
                  <a:solidFill>
                    <a:srgbClr val="555555"/>
                  </a:solidFill>
                  <a:prstDash val="solid"/>
                  <a:miter lim="400000"/>
                </a:ln>
                <a:solidFill>
                  <a:srgbClr val="555555"/>
                </a:solidFill>
              </a:defRPr>
            </a:pPr>
            <a:endParaRPr/>
          </a:p>
        </p:txBody>
      </p:sp>
      <p:sp>
        <p:nvSpPr>
          <p:cNvPr id="27" name="Tekst tytułowy"/>
          <p:cNvSpPr txBox="1">
            <a:spLocks noGrp="1"/>
          </p:cNvSpPr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>
                <a:solidFill>
                  <a:schemeClr val="accent1"/>
                </a:solidFill>
              </a:defRPr>
            </a:lvl1pPr>
          </a:lstStyle>
          <a:p>
            <a:r>
              <a:t>Tekst tytułowy</a:t>
            </a:r>
          </a:p>
        </p:txBody>
      </p:sp>
      <p:sp>
        <p:nvSpPr>
          <p:cNvPr id="28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</a:defRPr>
            </a:lvl1pPr>
            <a:lvl2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</a:defRPr>
            </a:lvl2pPr>
            <a:lvl3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</a:defRPr>
            </a:lvl3pPr>
            <a:lvl4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</a:defRPr>
            </a:lvl4pPr>
            <a:lvl5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</a:defRP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29" name="Prostokąt"/>
          <p:cNvSpPr/>
          <p:nvPr/>
        </p:nvSpPr>
        <p:spPr>
          <a:xfrm>
            <a:off x="-3473" y="-6350"/>
            <a:ext cx="13011746" cy="81165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0" name="Obrazek" descr="Obrazek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33950" y="208384"/>
            <a:ext cx="3137041" cy="382123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Linia"/>
          <p:cNvSpPr/>
          <p:nvPr/>
        </p:nvSpPr>
        <p:spPr>
          <a:xfrm flipV="1">
            <a:off x="-15929" y="807024"/>
            <a:ext cx="13036660" cy="3"/>
          </a:xfrm>
          <a:prstGeom prst="line">
            <a:avLst/>
          </a:prstGeom>
          <a:ln w="38100">
            <a:solidFill>
              <a:schemeClr val="accent4">
                <a:hueOff val="-1395324"/>
                <a:satOff val="-3373"/>
                <a:lumOff val="-9849"/>
              </a:schemeClr>
            </a:solidFill>
            <a:miter lim="400000"/>
          </a:ln>
          <a:effectLst>
            <a:reflection stA="50000" endPos="40000" dir="5400000" sy="-100000" algn="bl" rotWithShape="0"/>
          </a:effectLst>
        </p:spPr>
        <p:txBody>
          <a:bodyPr lIns="50800" tIns="50800" rIns="50800" bIns="50800" anchor="ctr"/>
          <a:lstStyle/>
          <a:p>
            <a:pPr defTabSz="457200">
              <a:lnSpc>
                <a:spcPts val="4100"/>
              </a:lnSpc>
              <a:spcBef>
                <a:spcPts val="0"/>
              </a:spcBef>
              <a:defRPr sz="1600" i="1">
                <a:ln w="0" cap="flat">
                  <a:solidFill>
                    <a:srgbClr val="555555"/>
                  </a:solidFill>
                  <a:prstDash val="solid"/>
                  <a:miter lim="400000"/>
                </a:ln>
                <a:solidFill>
                  <a:srgbClr val="555555"/>
                </a:solidFill>
              </a:defRPr>
            </a:pPr>
            <a:endParaRPr/>
          </a:p>
        </p:txBody>
      </p:sp>
      <p:sp>
        <p:nvSpPr>
          <p:cNvPr id="32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12138481" y="431800"/>
            <a:ext cx="462857" cy="5207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podtytuł (zamienny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Linia"/>
          <p:cNvSpPr/>
          <p:nvPr/>
        </p:nvSpPr>
        <p:spPr>
          <a:xfrm flipV="1">
            <a:off x="406400" y="6140894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ts val="4100"/>
              </a:lnSpc>
              <a:spcBef>
                <a:spcPts val="0"/>
              </a:spcBef>
              <a:defRPr sz="1600" i="1">
                <a:ln w="0" cap="flat">
                  <a:solidFill>
                    <a:srgbClr val="555555"/>
                  </a:solidFill>
                  <a:prstDash val="solid"/>
                  <a:miter lim="400000"/>
                </a:ln>
                <a:solidFill>
                  <a:srgbClr val="555555"/>
                </a:solidFill>
              </a:defRPr>
            </a:pPr>
            <a:endParaRPr/>
          </a:p>
        </p:txBody>
      </p:sp>
      <p:sp>
        <p:nvSpPr>
          <p:cNvPr id="40" name="Tekst tytułowy"/>
          <p:cNvSpPr txBox="1">
            <a:spLocks noGrp="1"/>
          </p:cNvSpPr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>
                <a:solidFill>
                  <a:schemeClr val="accent1"/>
                </a:solidFill>
              </a:defRPr>
            </a:lvl1pPr>
          </a:lstStyle>
          <a:p>
            <a:r>
              <a:t>Tekst tytułowy</a:t>
            </a:r>
          </a:p>
        </p:txBody>
      </p:sp>
      <p:sp>
        <p:nvSpPr>
          <p:cNvPr id="41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</a:defRPr>
            </a:lvl1pPr>
            <a:lvl2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</a:defRPr>
            </a:lvl2pPr>
            <a:lvl3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</a:defRPr>
            </a:lvl3pPr>
            <a:lvl4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</a:defRPr>
            </a:lvl4pPr>
            <a:lvl5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</a:defRP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2" name="Prostokąt"/>
          <p:cNvSpPr/>
          <p:nvPr/>
        </p:nvSpPr>
        <p:spPr>
          <a:xfrm>
            <a:off x="-3473" y="-6350"/>
            <a:ext cx="13011746" cy="81165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3" name="Obrazek" descr="Obrazek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33950" y="208384"/>
            <a:ext cx="3137041" cy="382123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Linia"/>
          <p:cNvSpPr/>
          <p:nvPr/>
        </p:nvSpPr>
        <p:spPr>
          <a:xfrm flipV="1">
            <a:off x="-15929" y="807024"/>
            <a:ext cx="13036660" cy="3"/>
          </a:xfrm>
          <a:prstGeom prst="line">
            <a:avLst/>
          </a:prstGeom>
          <a:ln w="38100">
            <a:solidFill>
              <a:schemeClr val="accent4">
                <a:hueOff val="-1395324"/>
                <a:satOff val="-3373"/>
                <a:lumOff val="-9849"/>
              </a:schemeClr>
            </a:solidFill>
            <a:miter lim="400000"/>
          </a:ln>
          <a:effectLst>
            <a:reflection stA="50000" endPos="40000" dir="5400000" sy="-100000" algn="bl" rotWithShape="0"/>
          </a:effectLst>
        </p:spPr>
        <p:txBody>
          <a:bodyPr lIns="50800" tIns="50800" rIns="50800" bIns="50800" anchor="ctr"/>
          <a:lstStyle/>
          <a:p>
            <a:pPr defTabSz="457200">
              <a:lnSpc>
                <a:spcPts val="4100"/>
              </a:lnSpc>
              <a:spcBef>
                <a:spcPts val="0"/>
              </a:spcBef>
              <a:defRPr sz="1600" i="1">
                <a:ln w="0" cap="flat">
                  <a:solidFill>
                    <a:srgbClr val="555555"/>
                  </a:solidFill>
                  <a:prstDash val="solid"/>
                  <a:miter lim="400000"/>
                </a:ln>
                <a:solidFill>
                  <a:srgbClr val="555555"/>
                </a:solidFill>
              </a:defRPr>
            </a:pPr>
            <a:endParaRPr/>
          </a:p>
        </p:txBody>
      </p:sp>
      <p:sp>
        <p:nvSpPr>
          <p:cNvPr id="45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12105900" y="419100"/>
            <a:ext cx="462857" cy="5207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— na środku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kst tytułowy"/>
          <p:cNvSpPr txBox="1">
            <a:spLocks noGrp="1"/>
          </p:cNvSpPr>
          <p:nvPr>
            <p:ph type="title"/>
          </p:nvPr>
        </p:nvSpPr>
        <p:spPr>
          <a:xfrm>
            <a:off x="406400" y="4038600"/>
            <a:ext cx="12192000" cy="45212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>
                <a:solidFill>
                  <a:schemeClr val="accent1"/>
                </a:solidFill>
              </a:defRPr>
            </a:lvl1pPr>
          </a:lstStyle>
          <a:p>
            <a:r>
              <a:t>Tekst tytułowy</a:t>
            </a:r>
          </a:p>
        </p:txBody>
      </p:sp>
      <p:sp>
        <p:nvSpPr>
          <p:cNvPr id="53" name="Prostokąt"/>
          <p:cNvSpPr/>
          <p:nvPr/>
        </p:nvSpPr>
        <p:spPr>
          <a:xfrm>
            <a:off x="-3473" y="-6350"/>
            <a:ext cx="13011746" cy="81165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4" name="Obrazek" descr="Obrazek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33950" y="208384"/>
            <a:ext cx="3137041" cy="382123"/>
          </a:xfrm>
          <a:prstGeom prst="rect">
            <a:avLst/>
          </a:prstGeom>
          <a:ln w="12700">
            <a:miter lim="400000"/>
          </a:ln>
        </p:spPr>
      </p:pic>
      <p:sp>
        <p:nvSpPr>
          <p:cNvPr id="55" name="Linia"/>
          <p:cNvSpPr/>
          <p:nvPr/>
        </p:nvSpPr>
        <p:spPr>
          <a:xfrm flipV="1">
            <a:off x="-15929" y="807024"/>
            <a:ext cx="13036660" cy="3"/>
          </a:xfrm>
          <a:prstGeom prst="line">
            <a:avLst/>
          </a:prstGeom>
          <a:ln w="38100">
            <a:solidFill>
              <a:schemeClr val="accent4">
                <a:hueOff val="-1395324"/>
                <a:satOff val="-3373"/>
                <a:lumOff val="-9849"/>
              </a:schemeClr>
            </a:solidFill>
            <a:miter lim="400000"/>
          </a:ln>
          <a:effectLst>
            <a:reflection stA="50000" endPos="40000" dir="5400000" sy="-100000" algn="bl" rotWithShape="0"/>
          </a:effectLst>
        </p:spPr>
        <p:txBody>
          <a:bodyPr lIns="50800" tIns="50800" rIns="50800" bIns="50800" anchor="ctr"/>
          <a:lstStyle/>
          <a:p>
            <a:pPr defTabSz="457200">
              <a:lnSpc>
                <a:spcPts val="4100"/>
              </a:lnSpc>
              <a:spcBef>
                <a:spcPts val="0"/>
              </a:spcBef>
              <a:defRPr sz="1600" i="1">
                <a:ln w="0" cap="flat">
                  <a:solidFill>
                    <a:srgbClr val="555555"/>
                  </a:solidFill>
                  <a:prstDash val="solid"/>
                  <a:miter lim="400000"/>
                </a:ln>
                <a:solidFill>
                  <a:srgbClr val="555555"/>
                </a:solidFill>
              </a:defRPr>
            </a:pPr>
            <a:endParaRPr/>
          </a:p>
        </p:txBody>
      </p:sp>
      <p:sp>
        <p:nvSpPr>
          <p:cNvPr id="56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12138481" y="431800"/>
            <a:ext cx="462857" cy="5207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 (pionowo)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Linia"/>
          <p:cNvSpPr/>
          <p:nvPr/>
        </p:nvSpPr>
        <p:spPr>
          <a:xfrm flipV="1">
            <a:off x="5892800" y="6141012"/>
            <a:ext cx="6705600" cy="145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ts val="4100"/>
              </a:lnSpc>
              <a:spcBef>
                <a:spcPts val="0"/>
              </a:spcBef>
              <a:defRPr sz="1600" i="1">
                <a:ln w="0" cap="flat">
                  <a:solidFill>
                    <a:srgbClr val="555555"/>
                  </a:solidFill>
                  <a:prstDash val="solid"/>
                  <a:miter lim="400000"/>
                </a:ln>
                <a:solidFill>
                  <a:srgbClr val="555555"/>
                </a:solidFill>
              </a:defRPr>
            </a:pPr>
            <a:endParaRPr/>
          </a:p>
        </p:txBody>
      </p:sp>
      <p:sp>
        <p:nvSpPr>
          <p:cNvPr id="64" name="Obrazek"/>
          <p:cNvSpPr>
            <a:spLocks noGrp="1"/>
          </p:cNvSpPr>
          <p:nvPr>
            <p:ph type="pic" idx="13"/>
          </p:nvPr>
        </p:nvSpPr>
        <p:spPr>
          <a:xfrm>
            <a:off x="-1016000" y="-12700"/>
            <a:ext cx="8860898" cy="9779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5" name="Tekst tytułowy"/>
          <p:cNvSpPr txBox="1">
            <a:spLocks noGrp="1"/>
          </p:cNvSpPr>
          <p:nvPr>
            <p:ph type="title"/>
          </p:nvPr>
        </p:nvSpPr>
        <p:spPr>
          <a:xfrm>
            <a:off x="5892800" y="6426200"/>
            <a:ext cx="67056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>
                <a:solidFill>
                  <a:schemeClr val="accent1"/>
                </a:solidFill>
              </a:defRPr>
            </a:lvl1pPr>
          </a:lstStyle>
          <a:p>
            <a:r>
              <a:t>Tekst tytułowy</a:t>
            </a:r>
          </a:p>
        </p:txBody>
      </p:sp>
      <p:sp>
        <p:nvSpPr>
          <p:cNvPr id="66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5892800" y="4267200"/>
            <a:ext cx="67056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</a:defRPr>
            </a:lvl1pPr>
            <a:lvl2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</a:defRPr>
            </a:lvl2pPr>
            <a:lvl3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</a:defRPr>
            </a:lvl3pPr>
            <a:lvl4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</a:defRPr>
            </a:lvl4pPr>
            <a:lvl5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</a:defRP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67" name="Prostokąt"/>
          <p:cNvSpPr/>
          <p:nvPr/>
        </p:nvSpPr>
        <p:spPr>
          <a:xfrm>
            <a:off x="-3473" y="-6350"/>
            <a:ext cx="13011746" cy="81165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8" name="Obrazek" descr="Obrazek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33950" y="208384"/>
            <a:ext cx="3137041" cy="382123"/>
          </a:xfrm>
          <a:prstGeom prst="rect">
            <a:avLst/>
          </a:prstGeom>
          <a:ln w="12700">
            <a:miter lim="400000"/>
          </a:ln>
        </p:spPr>
      </p:pic>
      <p:sp>
        <p:nvSpPr>
          <p:cNvPr id="69" name="Linia"/>
          <p:cNvSpPr/>
          <p:nvPr/>
        </p:nvSpPr>
        <p:spPr>
          <a:xfrm flipV="1">
            <a:off x="-15929" y="807024"/>
            <a:ext cx="13036660" cy="3"/>
          </a:xfrm>
          <a:prstGeom prst="line">
            <a:avLst/>
          </a:prstGeom>
          <a:ln w="38100">
            <a:solidFill>
              <a:schemeClr val="accent4">
                <a:hueOff val="-1395324"/>
                <a:satOff val="-3373"/>
                <a:lumOff val="-9849"/>
              </a:schemeClr>
            </a:solidFill>
            <a:miter lim="400000"/>
          </a:ln>
          <a:effectLst>
            <a:reflection stA="50000" endPos="40000" dir="5400000" sy="-100000" algn="bl" rotWithShape="0"/>
          </a:effectLst>
        </p:spPr>
        <p:txBody>
          <a:bodyPr lIns="50800" tIns="50800" rIns="50800" bIns="50800" anchor="ctr"/>
          <a:lstStyle/>
          <a:p>
            <a:pPr defTabSz="457200">
              <a:lnSpc>
                <a:spcPts val="4100"/>
              </a:lnSpc>
              <a:spcBef>
                <a:spcPts val="0"/>
              </a:spcBef>
              <a:defRPr sz="1600" i="1">
                <a:ln w="0" cap="flat">
                  <a:solidFill>
                    <a:srgbClr val="555555"/>
                  </a:solidFill>
                  <a:prstDash val="solid"/>
                  <a:miter lim="400000"/>
                </a:ln>
                <a:solidFill>
                  <a:srgbClr val="555555"/>
                </a:solidFill>
              </a:defRPr>
            </a:pPr>
            <a:endParaRPr/>
          </a:p>
        </p:txBody>
      </p:sp>
      <p:sp>
        <p:nvSpPr>
          <p:cNvPr id="70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12138481" y="431800"/>
            <a:ext cx="462857" cy="5207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(na górze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kst"/>
          <p:cNvSpPr txBox="1">
            <a:spLocks noGrp="1"/>
          </p:cNvSpPr>
          <p:nvPr>
            <p:ph type="body" sz="quarter" idx="13"/>
          </p:nvPr>
        </p:nvSpPr>
        <p:spPr>
          <a:xfrm>
            <a:off x="406400" y="393700"/>
            <a:ext cx="11176000" cy="520701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solidFill>
                  <a:srgbClr val="838787"/>
                </a:solidFill>
              </a:defRPr>
            </a:lvl1pPr>
          </a:lstStyle>
          <a:p>
            <a:r>
              <a:t>Tekst</a:t>
            </a:r>
          </a:p>
        </p:txBody>
      </p:sp>
      <p:sp>
        <p:nvSpPr>
          <p:cNvPr id="78" name="Prostokąt"/>
          <p:cNvSpPr/>
          <p:nvPr/>
        </p:nvSpPr>
        <p:spPr>
          <a:xfrm>
            <a:off x="-3473" y="-6350"/>
            <a:ext cx="13011746" cy="81165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9" name="Obrazek" descr="Obrazek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33950" y="208384"/>
            <a:ext cx="3137041" cy="382123"/>
          </a:xfrm>
          <a:prstGeom prst="rect">
            <a:avLst/>
          </a:prstGeom>
          <a:ln w="12700">
            <a:miter lim="400000"/>
          </a:ln>
        </p:spPr>
      </p:pic>
      <p:sp>
        <p:nvSpPr>
          <p:cNvPr id="80" name="Linia"/>
          <p:cNvSpPr/>
          <p:nvPr/>
        </p:nvSpPr>
        <p:spPr>
          <a:xfrm flipV="1">
            <a:off x="-15929" y="807024"/>
            <a:ext cx="13036660" cy="3"/>
          </a:xfrm>
          <a:prstGeom prst="line">
            <a:avLst/>
          </a:prstGeom>
          <a:ln w="38100">
            <a:solidFill>
              <a:schemeClr val="accent4">
                <a:hueOff val="-1395324"/>
                <a:satOff val="-3373"/>
                <a:lumOff val="-9849"/>
              </a:schemeClr>
            </a:solidFill>
            <a:miter lim="400000"/>
          </a:ln>
          <a:effectLst>
            <a:reflection stA="50000" endPos="40000" dir="5400000" sy="-100000" algn="bl" rotWithShape="0"/>
          </a:effectLst>
        </p:spPr>
        <p:txBody>
          <a:bodyPr lIns="50800" tIns="50800" rIns="50800" bIns="50800" anchor="ctr"/>
          <a:lstStyle/>
          <a:p>
            <a:pPr defTabSz="457200">
              <a:lnSpc>
                <a:spcPts val="4100"/>
              </a:lnSpc>
              <a:spcBef>
                <a:spcPts val="0"/>
              </a:spcBef>
              <a:defRPr sz="1600" i="1">
                <a:ln w="0" cap="flat">
                  <a:solidFill>
                    <a:srgbClr val="555555"/>
                  </a:solidFill>
                  <a:prstDash val="solid"/>
                  <a:miter lim="400000"/>
                </a:ln>
                <a:solidFill>
                  <a:srgbClr val="555555"/>
                </a:solidFill>
              </a:defRPr>
            </a:pPr>
            <a:endParaRPr/>
          </a:p>
        </p:txBody>
      </p:sp>
      <p:sp>
        <p:nvSpPr>
          <p:cNvPr id="81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punk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kst"/>
          <p:cNvSpPr txBox="1">
            <a:spLocks noGrp="1"/>
          </p:cNvSpPr>
          <p:nvPr>
            <p:ph type="body" sz="quarter" idx="13"/>
          </p:nvPr>
        </p:nvSpPr>
        <p:spPr>
          <a:xfrm>
            <a:off x="406400" y="393700"/>
            <a:ext cx="11176000" cy="520701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solidFill>
                  <a:srgbClr val="838787"/>
                </a:solidFill>
              </a:defRPr>
            </a:lvl1pPr>
          </a:lstStyle>
          <a:p>
            <a:r>
              <a:t>Tekst</a:t>
            </a:r>
          </a:p>
        </p:txBody>
      </p:sp>
      <p:sp>
        <p:nvSpPr>
          <p:cNvPr id="89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90" name="Treść - poziom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4">
                  <a:hueOff val="-1395324"/>
                  <a:satOff val="-3373"/>
                  <a:lumOff val="-9849"/>
                </a:schemeClr>
              </a:buClr>
              <a:buChar char="▸"/>
              <a:defRPr>
                <a:solidFill>
                  <a:srgbClr val="FFFFFF"/>
                </a:solidFill>
              </a:defRPr>
            </a:lvl1pPr>
            <a:lvl2pPr>
              <a:buClr>
                <a:schemeClr val="accent4">
                  <a:hueOff val="-1395324"/>
                  <a:satOff val="-3373"/>
                  <a:lumOff val="-9849"/>
                </a:schemeClr>
              </a:buClr>
              <a:buChar char="▸"/>
              <a:defRPr>
                <a:solidFill>
                  <a:srgbClr val="FFFFFF"/>
                </a:solidFill>
              </a:defRPr>
            </a:lvl2pPr>
            <a:lvl3pPr>
              <a:buClr>
                <a:schemeClr val="accent4">
                  <a:hueOff val="-1395324"/>
                  <a:satOff val="-3373"/>
                  <a:lumOff val="-9849"/>
                </a:schemeClr>
              </a:buClr>
              <a:buChar char="▸"/>
              <a:defRPr>
                <a:solidFill>
                  <a:srgbClr val="FFFFFF"/>
                </a:solidFill>
              </a:defRPr>
            </a:lvl3pPr>
            <a:lvl4pPr>
              <a:buClr>
                <a:schemeClr val="accent4">
                  <a:hueOff val="-1395324"/>
                  <a:satOff val="-3373"/>
                  <a:lumOff val="-9849"/>
                </a:schemeClr>
              </a:buClr>
              <a:buChar char="▸"/>
              <a:defRPr>
                <a:solidFill>
                  <a:srgbClr val="FFFFFF"/>
                </a:solidFill>
              </a:defRPr>
            </a:lvl4pPr>
            <a:lvl5pPr>
              <a:buClr>
                <a:schemeClr val="accent4">
                  <a:hueOff val="-1395324"/>
                  <a:satOff val="-3373"/>
                  <a:lumOff val="-9849"/>
                </a:schemeClr>
              </a:buClr>
              <a:buChar char="▸"/>
              <a:defRPr>
                <a:solidFill>
                  <a:srgbClr val="FFFFFF"/>
                </a:solidFill>
              </a:defRP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91" name="Prostokąt"/>
          <p:cNvSpPr/>
          <p:nvPr/>
        </p:nvSpPr>
        <p:spPr>
          <a:xfrm>
            <a:off x="-3473" y="-6350"/>
            <a:ext cx="13011746" cy="81165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92" name="Obrazek" descr="Obrazek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33950" y="208384"/>
            <a:ext cx="3137041" cy="382123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Linia"/>
          <p:cNvSpPr/>
          <p:nvPr/>
        </p:nvSpPr>
        <p:spPr>
          <a:xfrm flipV="1">
            <a:off x="-15929" y="807024"/>
            <a:ext cx="13036660" cy="3"/>
          </a:xfrm>
          <a:prstGeom prst="line">
            <a:avLst/>
          </a:prstGeom>
          <a:ln w="38100">
            <a:solidFill>
              <a:schemeClr val="accent4">
                <a:hueOff val="-1395324"/>
                <a:satOff val="-3373"/>
                <a:lumOff val="-9849"/>
              </a:schemeClr>
            </a:solidFill>
            <a:miter lim="400000"/>
          </a:ln>
          <a:effectLst>
            <a:reflection stA="50000" endPos="40000" dir="5400000" sy="-100000" algn="bl" rotWithShape="0"/>
          </a:effectLst>
        </p:spPr>
        <p:txBody>
          <a:bodyPr lIns="50800" tIns="50800" rIns="50800" bIns="50800" anchor="ctr"/>
          <a:lstStyle/>
          <a:p>
            <a:pPr defTabSz="457200">
              <a:lnSpc>
                <a:spcPts val="4100"/>
              </a:lnSpc>
              <a:spcBef>
                <a:spcPts val="0"/>
              </a:spcBef>
              <a:defRPr sz="1600" i="1">
                <a:ln w="0" cap="flat">
                  <a:solidFill>
                    <a:srgbClr val="555555"/>
                  </a:solidFill>
                  <a:prstDash val="solid"/>
                  <a:miter lim="400000"/>
                </a:ln>
                <a:solidFill>
                  <a:srgbClr val="555555"/>
                </a:solidFill>
              </a:defRPr>
            </a:pPr>
            <a:endParaRPr/>
          </a:p>
        </p:txBody>
      </p:sp>
      <p:sp>
        <p:nvSpPr>
          <p:cNvPr id="94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punktory (zamienny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Linia"/>
          <p:cNvSpPr/>
          <p:nvPr/>
        </p:nvSpPr>
        <p:spPr>
          <a:xfrm flipV="1">
            <a:off x="406400" y="993160"/>
            <a:ext cx="12192000" cy="263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ts val="4100"/>
              </a:lnSpc>
              <a:spcBef>
                <a:spcPts val="0"/>
              </a:spcBef>
              <a:defRPr sz="1600" i="1">
                <a:ln w="0" cap="flat">
                  <a:solidFill>
                    <a:srgbClr val="555555"/>
                  </a:solidFill>
                  <a:prstDash val="solid"/>
                  <a:miter lim="400000"/>
                </a:ln>
                <a:solidFill>
                  <a:srgbClr val="555555"/>
                </a:solidFill>
              </a:defRPr>
            </a:pPr>
            <a:endParaRPr/>
          </a:p>
        </p:txBody>
      </p:sp>
      <p:sp>
        <p:nvSpPr>
          <p:cNvPr id="102" name="Tekst"/>
          <p:cNvSpPr txBox="1">
            <a:spLocks noGrp="1"/>
          </p:cNvSpPr>
          <p:nvPr>
            <p:ph type="body" sz="quarter" idx="13"/>
          </p:nvPr>
        </p:nvSpPr>
        <p:spPr>
          <a:xfrm>
            <a:off x="406400" y="393700"/>
            <a:ext cx="11176000" cy="520701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solidFill>
                  <a:srgbClr val="838787"/>
                </a:solidFill>
              </a:defRPr>
            </a:lvl1pPr>
          </a:lstStyle>
          <a:p>
            <a:r>
              <a:t>Tekst</a:t>
            </a:r>
          </a:p>
        </p:txBody>
      </p:sp>
      <p:sp>
        <p:nvSpPr>
          <p:cNvPr id="103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104" name="Treść - poziom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105" name="Prostokąt"/>
          <p:cNvSpPr/>
          <p:nvPr/>
        </p:nvSpPr>
        <p:spPr>
          <a:xfrm>
            <a:off x="-3473" y="-6350"/>
            <a:ext cx="13011746" cy="81165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06" name="Obrazek" descr="Obrazek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33950" y="208384"/>
            <a:ext cx="3137041" cy="382123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Linia"/>
          <p:cNvSpPr/>
          <p:nvPr/>
        </p:nvSpPr>
        <p:spPr>
          <a:xfrm flipV="1">
            <a:off x="-15929" y="807024"/>
            <a:ext cx="13036660" cy="3"/>
          </a:xfrm>
          <a:prstGeom prst="line">
            <a:avLst/>
          </a:prstGeom>
          <a:ln w="38100">
            <a:solidFill>
              <a:schemeClr val="accent4">
                <a:hueOff val="-1395324"/>
                <a:satOff val="-3373"/>
                <a:lumOff val="-9849"/>
              </a:schemeClr>
            </a:solidFill>
            <a:miter lim="400000"/>
          </a:ln>
          <a:effectLst>
            <a:reflection stA="50000" endPos="40000" dir="5400000" sy="-100000" algn="bl" rotWithShape="0"/>
          </a:effectLst>
        </p:spPr>
        <p:txBody>
          <a:bodyPr lIns="50800" tIns="50800" rIns="50800" bIns="50800" anchor="ctr"/>
          <a:lstStyle/>
          <a:p>
            <a:pPr defTabSz="457200">
              <a:lnSpc>
                <a:spcPts val="4100"/>
              </a:lnSpc>
              <a:spcBef>
                <a:spcPts val="0"/>
              </a:spcBef>
              <a:defRPr sz="1600" i="1">
                <a:ln w="0" cap="flat">
                  <a:solidFill>
                    <a:srgbClr val="555555"/>
                  </a:solidFill>
                  <a:prstDash val="solid"/>
                  <a:miter lim="400000"/>
                </a:ln>
                <a:solidFill>
                  <a:srgbClr val="555555"/>
                </a:solidFill>
              </a:defRPr>
            </a:pPr>
            <a:endParaRPr/>
          </a:p>
        </p:txBody>
      </p:sp>
      <p:sp>
        <p:nvSpPr>
          <p:cNvPr id="108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 tytułowy"/>
          <p:cNvSpPr txBox="1">
            <a:spLocks noGrp="1"/>
          </p:cNvSpPr>
          <p:nvPr>
            <p:ph type="title"/>
          </p:nvPr>
        </p:nvSpPr>
        <p:spPr>
          <a:xfrm>
            <a:off x="406400" y="1536700"/>
            <a:ext cx="1219200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Tekst tytułowy</a:t>
            </a:r>
          </a:p>
        </p:txBody>
      </p:sp>
      <p:sp>
        <p:nvSpPr>
          <p:cNvPr id="3" name="Treść - poziom 1…"/>
          <p:cNvSpPr txBox="1">
            <a:spLocks noGrp="1"/>
          </p:cNvSpPr>
          <p:nvPr>
            <p:ph type="body" idx="1"/>
          </p:nvPr>
        </p:nvSpPr>
        <p:spPr>
          <a:xfrm>
            <a:off x="406400" y="2743200"/>
            <a:ext cx="12192000" cy="610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12130663" y="431800"/>
            <a:ext cx="462856" cy="5207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lnSpc>
                <a:spcPct val="80000"/>
              </a:lnSpc>
              <a:spcBef>
                <a:spcPts val="0"/>
              </a:spcBef>
              <a:defRPr sz="2400">
                <a:latin typeface="Open Sans Regular"/>
                <a:ea typeface="Open Sans Regular"/>
                <a:cs typeface="Open Sans Regular"/>
                <a:sym typeface="Open Sans Regular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70" r:id="rId21"/>
    <p:sldLayoutId id="2147483671" r:id="rId22"/>
  </p:sldLayoutIdLst>
  <p:transition spd="med"/>
  <p:txStyles>
    <p:titleStyle>
      <a:lvl1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solidFill>
            <a:schemeClr val="accent4">
              <a:hueOff val="-1395324"/>
              <a:satOff val="-3373"/>
              <a:lumOff val="-9849"/>
            </a:schemeClr>
          </a:solidFill>
          <a:uFillTx/>
          <a:latin typeface="+mn-lt"/>
          <a:ea typeface="+mn-ea"/>
          <a:cs typeface="+mn-cs"/>
          <a:sym typeface="Open Sans Bold"/>
        </a:defRPr>
      </a:lvl1pPr>
      <a:lvl2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solidFill>
            <a:schemeClr val="accent4">
              <a:hueOff val="-1395324"/>
              <a:satOff val="-3373"/>
              <a:lumOff val="-9849"/>
            </a:schemeClr>
          </a:solidFill>
          <a:uFillTx/>
          <a:latin typeface="+mn-lt"/>
          <a:ea typeface="+mn-ea"/>
          <a:cs typeface="+mn-cs"/>
          <a:sym typeface="Open Sans Bold"/>
        </a:defRPr>
      </a:lvl2pPr>
      <a:lvl3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solidFill>
            <a:schemeClr val="accent4">
              <a:hueOff val="-1395324"/>
              <a:satOff val="-3373"/>
              <a:lumOff val="-9849"/>
            </a:schemeClr>
          </a:solidFill>
          <a:uFillTx/>
          <a:latin typeface="+mn-lt"/>
          <a:ea typeface="+mn-ea"/>
          <a:cs typeface="+mn-cs"/>
          <a:sym typeface="Open Sans Bold"/>
        </a:defRPr>
      </a:lvl3pPr>
      <a:lvl4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solidFill>
            <a:schemeClr val="accent4">
              <a:hueOff val="-1395324"/>
              <a:satOff val="-3373"/>
              <a:lumOff val="-9849"/>
            </a:schemeClr>
          </a:solidFill>
          <a:uFillTx/>
          <a:latin typeface="+mn-lt"/>
          <a:ea typeface="+mn-ea"/>
          <a:cs typeface="+mn-cs"/>
          <a:sym typeface="Open Sans Bold"/>
        </a:defRPr>
      </a:lvl4pPr>
      <a:lvl5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solidFill>
            <a:schemeClr val="accent4">
              <a:hueOff val="-1395324"/>
              <a:satOff val="-3373"/>
              <a:lumOff val="-9849"/>
            </a:schemeClr>
          </a:solidFill>
          <a:uFillTx/>
          <a:latin typeface="+mn-lt"/>
          <a:ea typeface="+mn-ea"/>
          <a:cs typeface="+mn-cs"/>
          <a:sym typeface="Open Sans Bold"/>
        </a:defRPr>
      </a:lvl5pPr>
      <a:lvl6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solidFill>
            <a:schemeClr val="accent4">
              <a:hueOff val="-1395324"/>
              <a:satOff val="-3373"/>
              <a:lumOff val="-9849"/>
            </a:schemeClr>
          </a:solidFill>
          <a:uFillTx/>
          <a:latin typeface="+mn-lt"/>
          <a:ea typeface="+mn-ea"/>
          <a:cs typeface="+mn-cs"/>
          <a:sym typeface="Open Sans Bold"/>
        </a:defRPr>
      </a:lvl6pPr>
      <a:lvl7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solidFill>
            <a:schemeClr val="accent4">
              <a:hueOff val="-1395324"/>
              <a:satOff val="-3373"/>
              <a:lumOff val="-9849"/>
            </a:schemeClr>
          </a:solidFill>
          <a:uFillTx/>
          <a:latin typeface="+mn-lt"/>
          <a:ea typeface="+mn-ea"/>
          <a:cs typeface="+mn-cs"/>
          <a:sym typeface="Open Sans Bold"/>
        </a:defRPr>
      </a:lvl7pPr>
      <a:lvl8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solidFill>
            <a:schemeClr val="accent4">
              <a:hueOff val="-1395324"/>
              <a:satOff val="-3373"/>
              <a:lumOff val="-9849"/>
            </a:schemeClr>
          </a:solidFill>
          <a:uFillTx/>
          <a:latin typeface="+mn-lt"/>
          <a:ea typeface="+mn-ea"/>
          <a:cs typeface="+mn-cs"/>
          <a:sym typeface="Open Sans Bold"/>
        </a:defRPr>
      </a:lvl8pPr>
      <a:lvl9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solidFill>
            <a:schemeClr val="accent4">
              <a:hueOff val="-1395324"/>
              <a:satOff val="-3373"/>
              <a:lumOff val="-9849"/>
            </a:schemeClr>
          </a:solidFill>
          <a:uFillTx/>
          <a:latin typeface="+mn-lt"/>
          <a:ea typeface="+mn-ea"/>
          <a:cs typeface="+mn-cs"/>
          <a:sym typeface="Open Sans Bold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Open Sans Regular"/>
        <a:buChar char="‣"/>
        <a:tabLst/>
        <a:defRPr sz="3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Open Sans Bold"/>
        </a:defRPr>
      </a:lvl1pPr>
      <a:lvl2pPr marL="8890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Open Sans Regular"/>
        <a:buChar char="‣"/>
        <a:tabLst/>
        <a:defRPr sz="3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Open Sans Bold"/>
        </a:defRPr>
      </a:lvl2pPr>
      <a:lvl3pPr marL="13335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Open Sans Regular"/>
        <a:buChar char="‣"/>
        <a:tabLst/>
        <a:defRPr sz="3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Open Sans Bold"/>
        </a:defRPr>
      </a:lvl3pPr>
      <a:lvl4pPr marL="17780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Open Sans Regular"/>
        <a:buChar char="‣"/>
        <a:tabLst/>
        <a:defRPr sz="3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Open Sans Bold"/>
        </a:defRPr>
      </a:lvl4pPr>
      <a:lvl5pPr marL="22225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Open Sans Regular"/>
        <a:buChar char="‣"/>
        <a:tabLst/>
        <a:defRPr sz="3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Open Sans Bold"/>
        </a:defRPr>
      </a:lvl5pPr>
      <a:lvl6pPr marL="26670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Open Sans Regular"/>
        <a:buChar char="‣"/>
        <a:tabLst/>
        <a:defRPr sz="3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Open Sans Bold"/>
        </a:defRPr>
      </a:lvl6pPr>
      <a:lvl7pPr marL="31115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Open Sans Regular"/>
        <a:buChar char="‣"/>
        <a:tabLst/>
        <a:defRPr sz="3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Open Sans Bold"/>
        </a:defRPr>
      </a:lvl7pPr>
      <a:lvl8pPr marL="35560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Open Sans Regular"/>
        <a:buChar char="‣"/>
        <a:tabLst/>
        <a:defRPr sz="3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Open Sans Bold"/>
        </a:defRPr>
      </a:lvl8pPr>
      <a:lvl9pPr marL="40005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Open Sans Regular"/>
        <a:buChar char="‣"/>
        <a:tabLst/>
        <a:defRPr sz="3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Open Sans Bold"/>
        </a:defRPr>
      </a:lvl9pPr>
    </p:bodyStyle>
    <p:otherStyle>
      <a:lvl1pPr marL="0" marR="0" indent="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 Regular"/>
        </a:defRPr>
      </a:lvl1pPr>
      <a:lvl2pPr marL="0" marR="0" indent="2286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 Regular"/>
        </a:defRPr>
      </a:lvl2pPr>
      <a:lvl3pPr marL="0" marR="0" indent="4572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 Regular"/>
        </a:defRPr>
      </a:lvl3pPr>
      <a:lvl4pPr marL="0" marR="0" indent="6858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 Regular"/>
        </a:defRPr>
      </a:lvl4pPr>
      <a:lvl5pPr marL="0" marR="0" indent="9144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 Regular"/>
        </a:defRPr>
      </a:lvl5pPr>
      <a:lvl6pPr marL="0" marR="0" indent="11430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 Regular"/>
        </a:defRPr>
      </a:lvl6pPr>
      <a:lvl7pPr marL="0" marR="0" indent="13716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 Regular"/>
        </a:defRPr>
      </a:lvl7pPr>
      <a:lvl8pPr marL="0" marR="0" indent="16002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 Regular"/>
        </a:defRPr>
      </a:lvl8pPr>
      <a:lvl9pPr marL="0" marR="0" indent="18288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 Regula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39.png"/><Relationship Id="rId4" Type="http://schemas.openxmlformats.org/officeDocument/2006/relationships/image" Target="../media/image63.pn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74.png"/><Relationship Id="rId7" Type="http://schemas.openxmlformats.org/officeDocument/2006/relationships/image" Target="../media/image77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9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tiff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5.png"/><Relationship Id="rId4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jpe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"/><Relationship Id="rId7" Type="http://schemas.openxmlformats.org/officeDocument/2006/relationships/image" Target="../media/image35.png"/><Relationship Id="rId2" Type="http://schemas.openxmlformats.org/officeDocument/2006/relationships/image" Target="../media/image30.ti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2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1.png"/><Relationship Id="rId7" Type="http://schemas.openxmlformats.org/officeDocument/2006/relationships/image" Target="../media/image3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7.png"/><Relationship Id="rId5" Type="http://schemas.openxmlformats.org/officeDocument/2006/relationships/image" Target="../media/image38.png"/><Relationship Id="rId10" Type="http://schemas.openxmlformats.org/officeDocument/2006/relationships/image" Target="../media/image22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Obrazek" descr="Obrazek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6663" y="835434"/>
            <a:ext cx="13078221" cy="8570241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PEOPLE SAFETY"/>
          <p:cNvSpPr txBox="1">
            <a:spLocks noGrp="1"/>
          </p:cNvSpPr>
          <p:nvPr>
            <p:ph type="title"/>
          </p:nvPr>
        </p:nvSpPr>
        <p:spPr>
          <a:xfrm>
            <a:off x="1747084" y="1097606"/>
            <a:ext cx="9510632" cy="2207237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 defTabSz="554990">
              <a:spcBef>
                <a:spcPts val="0"/>
              </a:spcBef>
              <a:defRPr sz="10450" i="1">
                <a:solidFill>
                  <a:srgbClr val="D65626"/>
                </a:solidFill>
              </a:defRPr>
            </a:lvl1pPr>
          </a:lstStyle>
          <a:p>
            <a:r>
              <a:t>PEOPLE SAFETY</a:t>
            </a:r>
          </a:p>
        </p:txBody>
      </p:sp>
      <p:sp>
        <p:nvSpPr>
          <p:cNvPr id="295" name="Positioning and Panic Alarming…"/>
          <p:cNvSpPr txBox="1">
            <a:spLocks noGrp="1"/>
          </p:cNvSpPr>
          <p:nvPr>
            <p:ph type="body" sz="quarter" idx="1"/>
          </p:nvPr>
        </p:nvSpPr>
        <p:spPr>
          <a:xfrm>
            <a:off x="2009627" y="8045480"/>
            <a:ext cx="8985546" cy="1484192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>
            <a:normAutofit fontScale="92500"/>
          </a:bodyPr>
          <a:lstStyle/>
          <a:p>
            <a:pPr marL="0" indent="0" algn="ctr" defTabSz="426466">
              <a:spcBef>
                <a:spcPts val="0"/>
              </a:spcBef>
              <a:buClrTx/>
              <a:buSzTx/>
              <a:buFontTx/>
              <a:buNone/>
              <a:defRPr sz="3942" i="1" cap="all">
                <a:solidFill>
                  <a:srgbClr val="FFFFFF"/>
                </a:solidFill>
                <a:latin typeface="Open Sans Regular"/>
                <a:ea typeface="Open Sans Regular"/>
                <a:cs typeface="Open Sans Regular"/>
                <a:sym typeface="Open Sans Regular"/>
              </a:defRPr>
            </a:pPr>
            <a:r>
              <a:rPr lang="da-DK" dirty="0"/>
              <a:t>POSITIONERING OG panik alarmering indendørs og udendørs</a:t>
            </a:r>
            <a:endParaRPr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TEAMS"/>
          <p:cNvSpPr txBox="1">
            <a:spLocks noGrp="1"/>
          </p:cNvSpPr>
          <p:nvPr>
            <p:ph type="title"/>
          </p:nvPr>
        </p:nvSpPr>
        <p:spPr>
          <a:xfrm>
            <a:off x="406399" y="1023476"/>
            <a:ext cx="3383387" cy="836809"/>
          </a:xfrm>
          <a:prstGeom prst="rect">
            <a:avLst/>
          </a:prstGeom>
        </p:spPr>
        <p:txBody>
          <a:bodyPr/>
          <a:lstStyle>
            <a:lvl1pPr defTabSz="414781">
              <a:spcBef>
                <a:spcPts val="0"/>
              </a:spcBef>
              <a:defRPr sz="4260"/>
            </a:lvl1pPr>
          </a:lstStyle>
          <a:p>
            <a:r>
              <a:t>TEAMS</a:t>
            </a:r>
          </a:p>
        </p:txBody>
      </p:sp>
      <p:sp>
        <p:nvSpPr>
          <p:cNvPr id="514" name="Activation of team function. Orange colour indicates that a team is formed."/>
          <p:cNvSpPr txBox="1"/>
          <p:nvPr/>
        </p:nvSpPr>
        <p:spPr>
          <a:xfrm>
            <a:off x="191874" y="7573113"/>
            <a:ext cx="2514601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i="1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da-DK" dirty="0"/>
              <a:t>Aktivering af teamfunktionen. Orange farve indikerer, at der dannes et hold</a:t>
            </a:r>
            <a:r>
              <a:rPr dirty="0"/>
              <a:t>.</a:t>
            </a:r>
          </a:p>
        </p:txBody>
      </p:sp>
      <p:pic>
        <p:nvPicPr>
          <p:cNvPr id="515" name="Guy.png" descr="Gu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123" y="2515622"/>
            <a:ext cx="2280363" cy="5039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516" name="Women.png" descr="Wome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917" y="2726996"/>
            <a:ext cx="2280363" cy="4929169"/>
          </a:xfrm>
          <a:prstGeom prst="rect">
            <a:avLst/>
          </a:prstGeom>
          <a:ln w="12700">
            <a:miter lim="400000"/>
          </a:ln>
        </p:spPr>
      </p:pic>
      <p:sp>
        <p:nvSpPr>
          <p:cNvPr id="517" name="You are now in the TEAM!"/>
          <p:cNvSpPr txBox="1"/>
          <p:nvPr/>
        </p:nvSpPr>
        <p:spPr>
          <a:xfrm>
            <a:off x="2209446" y="1717286"/>
            <a:ext cx="6260637" cy="621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 defTabSz="821531">
              <a:spcBef>
                <a:spcPts val="3300"/>
              </a:spcBef>
              <a:defRPr sz="3100">
                <a:solidFill>
                  <a:srgbClr val="F96927"/>
                </a:solidFill>
              </a:defRPr>
            </a:lvl1pPr>
          </a:lstStyle>
          <a:p>
            <a:r>
              <a:rPr lang="da-DK" dirty="0"/>
              <a:t>Du er nu i TEAMET!</a:t>
            </a:r>
            <a:r>
              <a:rPr dirty="0"/>
              <a:t> </a:t>
            </a:r>
          </a:p>
        </p:txBody>
      </p:sp>
      <p:sp>
        <p:nvSpPr>
          <p:cNvPr id="518" name="Alarms goes to your Team Members"/>
          <p:cNvSpPr txBox="1"/>
          <p:nvPr/>
        </p:nvSpPr>
        <p:spPr>
          <a:xfrm>
            <a:off x="2317313" y="8226414"/>
            <a:ext cx="4164254" cy="975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 defTabSz="821531">
              <a:spcBef>
                <a:spcPts val="3300"/>
              </a:spcBef>
              <a:defRPr sz="2700">
                <a:solidFill>
                  <a:srgbClr val="F96927"/>
                </a:solidFill>
              </a:defRPr>
            </a:lvl1pPr>
          </a:lstStyle>
          <a:p>
            <a:r>
              <a:rPr lang="da-DK" dirty="0"/>
              <a:t>Alarmer går til dine teammedlemmer</a:t>
            </a:r>
            <a:endParaRPr dirty="0"/>
          </a:p>
        </p:txBody>
      </p:sp>
      <p:sp>
        <p:nvSpPr>
          <p:cNvPr id="519" name="Prostokąt"/>
          <p:cNvSpPr/>
          <p:nvPr/>
        </p:nvSpPr>
        <p:spPr>
          <a:xfrm>
            <a:off x="6523235" y="739330"/>
            <a:ext cx="6489952" cy="8546959"/>
          </a:xfrm>
          <a:prstGeom prst="rect">
            <a:avLst/>
          </a:prstGeom>
          <a:solidFill>
            <a:srgbClr val="F9692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0" name="During visits and working in teams, it’s a great advantage to be able to send alarms directly to colleagues in the group…"/>
          <p:cNvSpPr txBox="1">
            <a:spLocks noGrp="1"/>
          </p:cNvSpPr>
          <p:nvPr>
            <p:ph type="body" sz="half" idx="4294967295"/>
          </p:nvPr>
        </p:nvSpPr>
        <p:spPr>
          <a:xfrm>
            <a:off x="7109414" y="1536377"/>
            <a:ext cx="5540979" cy="7413973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>
            <a:normAutofit/>
          </a:bodyPr>
          <a:lstStyle/>
          <a:p>
            <a:pPr marL="228600" indent="-228600">
              <a:buClrTx/>
              <a:buSzPct val="100000"/>
              <a:buFontTx/>
              <a:buChar char="•"/>
              <a:defRPr sz="23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da-DK" dirty="0"/>
              <a:t>Under besøg og arbejde i teams er det en stor fordel at kunne sende alarmer direkte til kolleger i gruppen</a:t>
            </a:r>
            <a:endParaRPr dirty="0"/>
          </a:p>
          <a:p>
            <a:pPr marL="228600" indent="-228600">
              <a:buClrTx/>
              <a:buSzPct val="100000"/>
              <a:buFontTx/>
              <a:buChar char="•"/>
              <a:defRPr sz="23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da-DK" dirty="0"/>
              <a:t>Med ZONITH-appens teamfunktion er det nemt at tilføje og fjerne medlemmer før et job. Assistance alarm kan gå til team kolleger!</a:t>
            </a:r>
            <a:endParaRPr dirty="0"/>
          </a:p>
          <a:p>
            <a:pPr marL="228600" indent="-228600">
              <a:buClrTx/>
              <a:buSzPct val="100000"/>
              <a:buFontTx/>
              <a:buChar char="•"/>
              <a:defRPr sz="23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da-DK" dirty="0"/>
              <a:t>Teammedlemmer modtager direkte beskeder og assistance opkald fra andre teammedlemmer. Kolleger kan selv håndtere alarmerne</a:t>
            </a:r>
            <a:endParaRPr dirty="0"/>
          </a:p>
          <a:p>
            <a:pPr marL="228600" indent="-228600">
              <a:buClrTx/>
              <a:buSzPct val="100000"/>
              <a:buFontTx/>
              <a:buChar char="•"/>
              <a:defRPr sz="23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da-DK" dirty="0"/>
              <a:t>Alarmer kan også sendes eller eskaleres til beredskabsteamet for yderligere hjælp</a:t>
            </a:r>
            <a:endParaRPr dirty="0"/>
          </a:p>
        </p:txBody>
      </p:sp>
      <p:pic>
        <p:nvPicPr>
          <p:cNvPr id="521" name="Teams4.png" descr="Teams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5300" y="2589385"/>
            <a:ext cx="2514600" cy="5023925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pic>
        <p:nvPicPr>
          <p:cNvPr id="522" name="Teams3.png" descr="Teams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4988" y="2590043"/>
            <a:ext cx="2514601" cy="5022608"/>
          </a:xfrm>
          <a:prstGeom prst="rect">
            <a:avLst/>
          </a:prstGeom>
          <a:ln w="12700">
            <a:miter lim="400000"/>
          </a:ln>
        </p:spPr>
      </p:pic>
      <p:pic>
        <p:nvPicPr>
          <p:cNvPr id="523" name="Teams2.png" descr="Teams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6632" y="2589385"/>
            <a:ext cx="2514601" cy="50239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24" name="Teams1.png" descr="Teams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4988" y="2590043"/>
            <a:ext cx="2514601" cy="5022608"/>
          </a:xfrm>
          <a:prstGeom prst="rect">
            <a:avLst/>
          </a:prstGeom>
          <a:ln w="12700">
            <a:miter lim="400000"/>
          </a:ln>
        </p:spPr>
      </p:pic>
      <p:pic>
        <p:nvPicPr>
          <p:cNvPr id="525" name="Obrazek" descr="Obrazek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1327" y="6544620"/>
            <a:ext cx="1351146" cy="1424262"/>
          </a:xfrm>
          <a:prstGeom prst="rect">
            <a:avLst/>
          </a:prstGeom>
          <a:ln w="12700">
            <a:miter lim="400000"/>
          </a:ln>
        </p:spPr>
      </p:pic>
      <p:pic>
        <p:nvPicPr>
          <p:cNvPr id="526" name="Obrazek" descr="Obrazek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2717" y="3035637"/>
            <a:ext cx="1351146" cy="1424262"/>
          </a:xfrm>
          <a:prstGeom prst="rect">
            <a:avLst/>
          </a:prstGeom>
          <a:ln w="12700">
            <a:miter lim="400000"/>
          </a:ln>
        </p:spPr>
      </p:pic>
      <p:pic>
        <p:nvPicPr>
          <p:cNvPr id="527" name="Obrazek" descr="Obrazek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997211" flipH="1">
            <a:off x="3060700" y="6844001"/>
            <a:ext cx="2184400" cy="495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Obrazek" descr="Obrazek">
            <a:extLst>
              <a:ext uri="{FF2B5EF4-FFF2-40B4-BE49-F238E27FC236}">
                <a16:creationId xmlns:a16="http://schemas.microsoft.com/office/drawing/2014/main" id="{C640CEA2-8880-4D5E-98B1-BE05FA4AF5C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1566" y="4633242"/>
            <a:ext cx="1351146" cy="14242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32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xit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1" dur="500" fill="hold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xit" presetSubtype="8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25" dur="1000" fill="hold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" presetClass="exit" presetSubtype="5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blinds(vertical)">
                                      <p:cBhvr>
                                        <p:cTn id="29" dur="1000" fill="hold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" presetClass="exit" presetSubtype="32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box(out)">
                                      <p:cBhvr>
                                        <p:cTn id="33" dur="1000" fill="hold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" presetClass="exit" presetSubtype="5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blinds(vertical)">
                                      <p:cBhvr>
                                        <p:cTn id="43" dur="1000" fill="hold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4" presetClass="exit" presetSubtype="32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box(out)">
                                      <p:cBhvr>
                                        <p:cTn id="47" dur="1000" fill="hold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xit" presetSubtype="32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box(out)">
                                      <p:cBhvr>
                                        <p:cTn id="52" dur="1000" fill="hold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4" presetClass="exit" presetSubtype="32" fill="hold" grpId="12" nodeType="after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box(out)">
                                      <p:cBhvr>
                                        <p:cTn id="56" dur="1000" fill="hold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7" presetClass="entr" presetSubtype="2" fill="hold" grpId="1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800"/>
                            </p:stCondLst>
                            <p:childTnLst>
                              <p:par>
                                <p:cTn id="63" presetID="53" presetClass="entr" presetSubtype="16" fill="hold" grpId="1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300"/>
                            </p:stCondLst>
                            <p:childTnLst>
                              <p:par>
                                <p:cTn id="69" presetID="53" presetClass="entr" presetSubtype="16" fill="hold" grpId="1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3" presetClass="exit" presetSubtype="5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blinds(vertical)">
                                      <p:cBhvr>
                                        <p:cTn id="82" dur="1000" fill="hold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" grpId="2" animBg="1" advAuto="0"/>
      <p:bldP spid="514" grpId="4" animBg="1" advAuto="0"/>
      <p:bldP spid="515" grpId="13" animBg="1" advAuto="0"/>
      <p:bldP spid="517" grpId="14" animBg="1" advAuto="0"/>
      <p:bldP spid="518" grpId="15" animBg="1" advAuto="0"/>
      <p:bldP spid="521" grpId="12" animBg="1" advAuto="0"/>
      <p:bldP spid="522" grpId="11" animBg="1" advAuto="0"/>
      <p:bldP spid="523" grpId="10" animBg="1" advAuto="0"/>
      <p:bldP spid="524" grpId="7" animBg="1" advAuto="0"/>
      <p:bldP spid="525" grpId="3" animBg="1" advAuto="0"/>
      <p:bldP spid="525" grpId="6" animBg="1" advAuto="0"/>
      <p:bldP spid="526" grpId="8" animBg="1" advAuto="0"/>
      <p:bldP spid="526" grpId="9" animBg="1" advAuto="0"/>
      <p:bldP spid="527" grpId="1" animBg="1" advAuto="0"/>
      <p:bldP spid="527" grpId="5" animBg="1" advAuto="0"/>
      <p:bldP spid="17" grpId="0" animBg="1" advAuto="0"/>
      <p:bldP spid="17" grpId="1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Grupuj" descr="Grupuj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94" b="342"/>
          <a:stretch>
            <a:fillRect/>
          </a:stretch>
        </p:blipFill>
        <p:spPr>
          <a:xfrm>
            <a:off x="9033117" y="3077389"/>
            <a:ext cx="3972788" cy="4301917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grpSp>
        <p:nvGrpSpPr>
          <p:cNvPr id="532" name="Grupuj"/>
          <p:cNvGrpSpPr/>
          <p:nvPr/>
        </p:nvGrpSpPr>
        <p:grpSpPr>
          <a:xfrm>
            <a:off x="10929619" y="3964146"/>
            <a:ext cx="1865354" cy="492404"/>
            <a:chOff x="0" y="0"/>
            <a:chExt cx="1865352" cy="492402"/>
          </a:xfrm>
        </p:grpSpPr>
        <p:sp>
          <p:nvSpPr>
            <p:cNvPr id="530" name="Dymek dialogowy"/>
            <p:cNvSpPr/>
            <p:nvPr/>
          </p:nvSpPr>
          <p:spPr>
            <a:xfrm>
              <a:off x="0" y="0"/>
              <a:ext cx="1651000" cy="492403"/>
            </a:xfrm>
            <a:prstGeom prst="wedgeEllipseCallout">
              <a:avLst>
                <a:gd name="adj1" fmla="val -49385"/>
                <a:gd name="adj2" fmla="val 83014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31" name="Where now??"/>
            <p:cNvSpPr/>
            <p:nvPr/>
          </p:nvSpPr>
          <p:spPr>
            <a:xfrm>
              <a:off x="85368" y="245109"/>
              <a:ext cx="1779985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sz="1700"/>
              </a:pPr>
              <a:r>
                <a:rPr>
                  <a:solidFill>
                    <a:srgbClr val="000000"/>
                  </a:solidFill>
                </a:rPr>
                <a:t>Where</a:t>
              </a:r>
              <a:r>
                <a:t> </a:t>
              </a:r>
              <a:r>
                <a:rPr>
                  <a:solidFill>
                    <a:srgbClr val="000000"/>
                  </a:solidFill>
                </a:rPr>
                <a:t>now??</a:t>
              </a:r>
            </a:p>
          </p:txBody>
        </p:sp>
      </p:grpSp>
      <p:pic>
        <p:nvPicPr>
          <p:cNvPr id="533" name="John-Campbell-Assistance-text-enhaced.png" descr="John-Campbell-Assistance-text-enhac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117" y="2542510"/>
            <a:ext cx="2540001" cy="5074449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sp>
        <p:nvSpPr>
          <p:cNvPr id="534" name="DESCRIPTIVE MESSAges"/>
          <p:cNvSpPr txBox="1">
            <a:spLocks noGrp="1"/>
          </p:cNvSpPr>
          <p:nvPr>
            <p:ph type="title"/>
          </p:nvPr>
        </p:nvSpPr>
        <p:spPr>
          <a:xfrm>
            <a:off x="406400" y="1023476"/>
            <a:ext cx="6306890" cy="811660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>
            <a:normAutofit fontScale="90000"/>
          </a:bodyPr>
          <a:lstStyle>
            <a:lvl1pPr defTabSz="403097">
              <a:spcBef>
                <a:spcPts val="0"/>
              </a:spcBef>
              <a:defRPr sz="4140"/>
            </a:lvl1pPr>
          </a:lstStyle>
          <a:p>
            <a:r>
              <a:rPr dirty="0"/>
              <a:t>DESCRIPTIVE </a:t>
            </a:r>
            <a:r>
              <a:rPr lang="en-US" dirty="0"/>
              <a:t>a</a:t>
            </a:r>
            <a:r>
              <a:rPr lang="en-150" dirty="0"/>
              <a:t>l</a:t>
            </a:r>
            <a:r>
              <a:rPr lang="en-US" dirty="0"/>
              <a:t>a</a:t>
            </a:r>
            <a:r>
              <a:rPr lang="en-150" dirty="0"/>
              <a:t>r</a:t>
            </a:r>
            <a:r>
              <a:rPr lang="en-US" dirty="0"/>
              <a:t>m</a:t>
            </a:r>
            <a:r>
              <a:rPr lang="en-150" dirty="0"/>
              <a:t> </a:t>
            </a:r>
            <a:r>
              <a:rPr dirty="0" err="1"/>
              <a:t>MESSAges</a:t>
            </a:r>
            <a:endParaRPr dirty="0"/>
          </a:p>
        </p:txBody>
      </p:sp>
      <p:sp>
        <p:nvSpPr>
          <p:cNvPr id="535" name="Descriptive messages can be added before you start your new lone-worker task…"/>
          <p:cNvSpPr txBox="1">
            <a:spLocks noGrp="1"/>
          </p:cNvSpPr>
          <p:nvPr>
            <p:ph type="body" sz="half" idx="4294967295"/>
          </p:nvPr>
        </p:nvSpPr>
        <p:spPr>
          <a:xfrm>
            <a:off x="457200" y="2542510"/>
            <a:ext cx="5370711" cy="6043380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>
            <a:normAutofit/>
          </a:bodyPr>
          <a:lstStyle/>
          <a:p>
            <a:pPr marL="228600" indent="-228600">
              <a:buClrTx/>
              <a:buSzPct val="100000"/>
              <a:buFontTx/>
              <a:buChar char="•"/>
              <a:defRPr sz="21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da-DK" dirty="0"/>
              <a:t>Beskrivende alarmbeskeder kan tilføjes, før du starter din nye opgave</a:t>
            </a:r>
            <a:endParaRPr lang="en-US" dirty="0"/>
          </a:p>
          <a:p>
            <a:pPr marL="228600" indent="-228600">
              <a:buClrTx/>
              <a:buSzPct val="100000"/>
              <a:buFontTx/>
              <a:buChar char="•"/>
              <a:defRPr sz="21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da-DK" dirty="0"/>
              <a:t>Budskaberne kan fortælle om vejspærringer eller eventuelle yderligere problemer</a:t>
            </a:r>
            <a:r>
              <a:rPr lang="en-US" dirty="0"/>
              <a:t> </a:t>
            </a:r>
          </a:p>
          <a:p>
            <a:pPr marL="228600" indent="-228600">
              <a:buClrTx/>
              <a:buSzPct val="100000"/>
              <a:buFontTx/>
              <a:buChar char="•"/>
              <a:defRPr sz="21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da-DK" dirty="0"/>
              <a:t>Meddelelsen virker også, hvis et besøg finder sted i en bygning med flere etager, hvor GPS-positioneringen ikke virker. Den beskrivende besked kan være info om, hvilken etage besøget finder sted</a:t>
            </a:r>
            <a:endParaRPr lang="en-US" dirty="0"/>
          </a:p>
        </p:txBody>
      </p:sp>
      <p:pic>
        <p:nvPicPr>
          <p:cNvPr id="536" name="No-text.png" descr="No-tex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7817" y="2567882"/>
            <a:ext cx="2514601" cy="5023705"/>
          </a:xfrm>
          <a:prstGeom prst="rect">
            <a:avLst/>
          </a:prstGeom>
          <a:ln w="12700">
            <a:miter lim="400000"/>
          </a:ln>
        </p:spPr>
      </p:pic>
      <p:pic>
        <p:nvPicPr>
          <p:cNvPr id="537" name="1.png" descr="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7817" y="2568431"/>
            <a:ext cx="2514601" cy="5022608"/>
          </a:xfrm>
          <a:prstGeom prst="rect">
            <a:avLst/>
          </a:prstGeom>
          <a:ln w="12700">
            <a:miter lim="400000"/>
          </a:ln>
        </p:spPr>
      </p:pic>
      <p:sp>
        <p:nvSpPr>
          <p:cNvPr id="538" name="Assistance required on 3rd floor."/>
          <p:cNvSpPr txBox="1"/>
          <p:nvPr/>
        </p:nvSpPr>
        <p:spPr>
          <a:xfrm>
            <a:off x="6059183" y="3628198"/>
            <a:ext cx="191027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100">
                <a:solidFill>
                  <a:srgbClr val="000000"/>
                </a:solidFill>
                <a:latin typeface="Open Sans Regular"/>
                <a:ea typeface="Open Sans Regular"/>
                <a:cs typeface="Open Sans Regular"/>
                <a:sym typeface="Open Sans Regular"/>
              </a:defRPr>
            </a:lvl1pPr>
          </a:lstStyle>
          <a:p>
            <a:r>
              <a:rPr dirty="0"/>
              <a:t>Assistance required on 3rd floor.</a:t>
            </a:r>
          </a:p>
        </p:txBody>
      </p:sp>
      <p:pic>
        <p:nvPicPr>
          <p:cNvPr id="539" name="Obrazek" descr="Obrazek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727" y="6633520"/>
            <a:ext cx="1351145" cy="1424262"/>
          </a:xfrm>
          <a:prstGeom prst="rect">
            <a:avLst/>
          </a:prstGeom>
          <a:ln w="12700">
            <a:miter lim="400000"/>
          </a:ln>
        </p:spPr>
      </p:pic>
      <p:pic>
        <p:nvPicPr>
          <p:cNvPr id="540" name="Obrazek" descr="Obrazek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8745" y="5312720"/>
            <a:ext cx="1351146" cy="1424262"/>
          </a:xfrm>
          <a:prstGeom prst="rect">
            <a:avLst/>
          </a:prstGeom>
          <a:ln w="12700">
            <a:miter lim="400000"/>
          </a:ln>
        </p:spPr>
      </p:pic>
      <p:pic>
        <p:nvPicPr>
          <p:cNvPr id="541" name="Security-Elevator-Happy.png" descr="Security-Elevator-Happy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411" b="1046"/>
          <a:stretch>
            <a:fillRect/>
          </a:stretch>
        </p:blipFill>
        <p:spPr>
          <a:xfrm>
            <a:off x="9033117" y="3089418"/>
            <a:ext cx="3972788" cy="427785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44" name="Grupuj"/>
          <p:cNvGrpSpPr/>
          <p:nvPr/>
        </p:nvGrpSpPr>
        <p:grpSpPr>
          <a:xfrm>
            <a:off x="10909875" y="3589416"/>
            <a:ext cx="1437482" cy="1073548"/>
            <a:chOff x="0" y="0"/>
            <a:chExt cx="1437481" cy="1073546"/>
          </a:xfrm>
        </p:grpSpPr>
        <p:sp>
          <p:nvSpPr>
            <p:cNvPr id="542" name="Dymek dialogowy"/>
            <p:cNvSpPr/>
            <p:nvPr/>
          </p:nvSpPr>
          <p:spPr>
            <a:xfrm>
              <a:off x="0" y="0"/>
              <a:ext cx="1437482" cy="1073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528" y="0"/>
                  </a:moveTo>
                  <a:cubicBezTo>
                    <a:pt x="2474" y="0"/>
                    <a:pt x="0" y="3312"/>
                    <a:pt x="0" y="7402"/>
                  </a:cubicBezTo>
                  <a:lnTo>
                    <a:pt x="0" y="9303"/>
                  </a:lnTo>
                  <a:cubicBezTo>
                    <a:pt x="0" y="12223"/>
                    <a:pt x="1273" y="14725"/>
                    <a:pt x="3107" y="15930"/>
                  </a:cubicBezTo>
                  <a:lnTo>
                    <a:pt x="227" y="21600"/>
                  </a:lnTo>
                  <a:lnTo>
                    <a:pt x="6459" y="16713"/>
                  </a:lnTo>
                  <a:lnTo>
                    <a:pt x="16072" y="16713"/>
                  </a:lnTo>
                  <a:cubicBezTo>
                    <a:pt x="19126" y="16713"/>
                    <a:pt x="21600" y="13393"/>
                    <a:pt x="21600" y="9303"/>
                  </a:cubicBezTo>
                  <a:lnTo>
                    <a:pt x="21600" y="7402"/>
                  </a:lnTo>
                  <a:cubicBezTo>
                    <a:pt x="21600" y="3312"/>
                    <a:pt x="19126" y="0"/>
                    <a:pt x="16072" y="0"/>
                  </a:cubicBezTo>
                  <a:lnTo>
                    <a:pt x="552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43" name="3rd floor,…"/>
            <p:cNvSpPr txBox="1"/>
            <p:nvPr/>
          </p:nvSpPr>
          <p:spPr>
            <a:xfrm>
              <a:off x="55868" y="31712"/>
              <a:ext cx="1351146" cy="7596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1700">
                  <a:solidFill>
                    <a:srgbClr val="000000"/>
                  </a:solidFill>
                </a:defRPr>
              </a:pPr>
              <a:r>
                <a:rPr lang="da-DK" dirty="0"/>
                <a:t>3 sal</a:t>
              </a:r>
              <a:r>
                <a:rPr dirty="0"/>
                <a:t>,</a:t>
              </a:r>
            </a:p>
            <a:p>
              <a:pPr algn="ctr">
                <a:spcBef>
                  <a:spcPts val="0"/>
                </a:spcBef>
                <a:defRPr sz="1700">
                  <a:solidFill>
                    <a:srgbClr val="000000"/>
                  </a:solidFill>
                </a:defRPr>
              </a:pPr>
              <a:r>
                <a:rPr lang="da-DK" dirty="0"/>
                <a:t>Et øjeblik</a:t>
              </a:r>
              <a:r>
                <a:rPr dirty="0"/>
                <a:t>!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" presetClass="exit" presetSubtype="5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blinds(vertical)">
                                      <p:cBhvr>
                                        <p:cTn id="15" dur="500" fill="hold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" presetClass="exit" presetSubtype="32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box(out)">
                                      <p:cBhvr>
                                        <p:cTn id="19" dur="1000" fill="hold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5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3" presetClass="entr" presetSubtype="16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3" presetClass="exit" presetSubtype="5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blinds(vertical)">
                                      <p:cBhvr>
                                        <p:cTn id="36" dur="1000" fill="hold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9" presetClass="exit" fill="hold" grpId="8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40" dur="0" fill="hold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4" presetClass="exit" presetSubtype="32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box(out)">
                                      <p:cBhvr>
                                        <p:cTn id="44" dur="1000" fill="hold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" presetClass="entr" presetSubtype="32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10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4" presetClass="entr" presetSubtype="32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" grpId="1" animBg="1" advAuto="0"/>
      <p:bldP spid="536" grpId="9" animBg="1" advAuto="0"/>
      <p:bldP spid="537" grpId="4" animBg="1" advAuto="0"/>
      <p:bldP spid="538" grpId="5" animBg="1" advAuto="0"/>
      <p:bldP spid="538" grpId="8" animBg="1" advAuto="0"/>
      <p:bldP spid="539" grpId="2" animBg="1" advAuto="0"/>
      <p:bldP spid="539" grpId="3" animBg="1" advAuto="0"/>
      <p:bldP spid="540" grpId="6" animBg="1" advAuto="0"/>
      <p:bldP spid="540" grpId="7" animBg="1" advAuto="0"/>
      <p:bldP spid="541" grpId="10" animBg="1" advAuto="0"/>
      <p:bldP spid="544" grpId="11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" name="L-w_1. Panic Alarm Buttons copy 3.png" descr="L-w_1. Panic Alarm Buttons copy 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462" y="2660650"/>
            <a:ext cx="2510885" cy="5016500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pic>
        <p:nvPicPr>
          <p:cNvPr id="547" name="L-w_1. Panic Alarm Buttons copy 2.png" descr="L-w_1. Panic Alarm Buttons copy 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1132" y="2660650"/>
            <a:ext cx="2511544" cy="5016500"/>
          </a:xfrm>
          <a:prstGeom prst="rect">
            <a:avLst/>
          </a:prstGeom>
          <a:ln w="12700">
            <a:miter lim="400000"/>
          </a:ln>
        </p:spPr>
      </p:pic>
      <p:sp>
        <p:nvSpPr>
          <p:cNvPr id="548" name="Lone-worker protection"/>
          <p:cNvSpPr txBox="1">
            <a:spLocks noGrp="1"/>
          </p:cNvSpPr>
          <p:nvPr>
            <p:ph type="title"/>
          </p:nvPr>
        </p:nvSpPr>
        <p:spPr>
          <a:xfrm>
            <a:off x="406400" y="1023476"/>
            <a:ext cx="6347669" cy="723901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 defTabSz="338835">
              <a:spcBef>
                <a:spcPts val="1600"/>
              </a:spcBef>
              <a:defRPr sz="3480"/>
            </a:lvl1pPr>
          </a:lstStyle>
          <a:p>
            <a:r>
              <a:t>Lone-worker protection</a:t>
            </a:r>
          </a:p>
        </p:txBody>
      </p:sp>
      <p:pic>
        <p:nvPicPr>
          <p:cNvPr id="549" name="ID-Badge-Press.png" descr="ID-Badge-Pres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5681" y="6724265"/>
            <a:ext cx="2600202" cy="2600202"/>
          </a:xfrm>
          <a:prstGeom prst="rect">
            <a:avLst/>
          </a:prstGeom>
          <a:ln w="12700">
            <a:miter lim="400000"/>
          </a:ln>
        </p:spPr>
      </p:pic>
      <p:sp>
        <p:nvSpPr>
          <p:cNvPr id="550" name="Step 1:…"/>
          <p:cNvSpPr txBox="1"/>
          <p:nvPr/>
        </p:nvSpPr>
        <p:spPr>
          <a:xfrm>
            <a:off x="9098980" y="2679652"/>
            <a:ext cx="3366278" cy="1064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spcBef>
                <a:spcPts val="300"/>
              </a:spcBef>
              <a:defRPr i="1">
                <a:solidFill>
                  <a:srgbClr val="F96927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dirty="0"/>
              <a:t>Step 1:</a:t>
            </a:r>
          </a:p>
          <a:p>
            <a:pPr algn="ctr">
              <a:spcBef>
                <a:spcPts val="300"/>
              </a:spcBef>
              <a:defRPr i="1"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dirty="0"/>
              <a:t>Activate the Lone-Worker protection system</a:t>
            </a:r>
          </a:p>
        </p:txBody>
      </p:sp>
      <p:pic>
        <p:nvPicPr>
          <p:cNvPr id="551" name="Obrazek" descr="Obra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323574">
            <a:off x="9177448" y="6633611"/>
            <a:ext cx="724139" cy="1219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552" name="L-w_1. Panic Alarm Buttons copy.png" descr="L-w_1. Panic Alarm Buttons cop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1462" y="2660650"/>
            <a:ext cx="2510885" cy="5016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53" name="L-w_1. Panic Alarm Buttons.png" descr="L-w_1. Panic Alarm Button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81132" y="2660650"/>
            <a:ext cx="2511544" cy="5016500"/>
          </a:xfrm>
          <a:prstGeom prst="rect">
            <a:avLst/>
          </a:prstGeom>
          <a:ln w="12700">
            <a:miter lim="400000"/>
          </a:ln>
        </p:spPr>
      </p:pic>
      <p:sp>
        <p:nvSpPr>
          <p:cNvPr id="554" name="Step 2:…"/>
          <p:cNvSpPr txBox="1"/>
          <p:nvPr/>
        </p:nvSpPr>
        <p:spPr>
          <a:xfrm>
            <a:off x="9031453" y="2688144"/>
            <a:ext cx="3501332" cy="1718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spcBef>
                <a:spcPts val="300"/>
              </a:spcBef>
              <a:defRPr i="1">
                <a:solidFill>
                  <a:srgbClr val="F96927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dirty="0"/>
              <a:t>Step 2:</a:t>
            </a:r>
          </a:p>
          <a:p>
            <a:pPr algn="ctr">
              <a:spcBef>
                <a:spcPts val="300"/>
              </a:spcBef>
              <a:defRPr i="1"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dirty="0"/>
              <a:t>Lone-Worker protection activated </a:t>
            </a:r>
          </a:p>
          <a:p>
            <a:pPr algn="ctr">
              <a:spcBef>
                <a:spcPts val="300"/>
              </a:spcBef>
              <a:defRPr i="1"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dirty="0"/>
              <a:t>The adjustable timer starts counting down.</a:t>
            </a:r>
          </a:p>
        </p:txBody>
      </p:sp>
      <p:sp>
        <p:nvSpPr>
          <p:cNvPr id="555" name="Step 3:…"/>
          <p:cNvSpPr txBox="1"/>
          <p:nvPr/>
        </p:nvSpPr>
        <p:spPr>
          <a:xfrm>
            <a:off x="9031453" y="2553405"/>
            <a:ext cx="3501332" cy="292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spcBef>
                <a:spcPts val="300"/>
              </a:spcBef>
              <a:defRPr i="1">
                <a:solidFill>
                  <a:srgbClr val="F96927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dirty="0"/>
              <a:t>Step 3:</a:t>
            </a:r>
          </a:p>
          <a:p>
            <a:pPr algn="ctr">
              <a:spcBef>
                <a:spcPts val="300"/>
              </a:spcBef>
              <a:defRPr i="1"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dirty="0"/>
              <a:t>Lone-Worker sending “Are you OK?” messages, pressing ‘’OK” – means everything is fine, the timer starts again.</a:t>
            </a:r>
          </a:p>
          <a:p>
            <a:pPr algn="ctr">
              <a:spcBef>
                <a:spcPts val="300"/>
              </a:spcBef>
              <a:defRPr i="1"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dirty="0"/>
              <a:t>You can confirm it also by double click the button on the badge!!</a:t>
            </a:r>
          </a:p>
        </p:txBody>
      </p:sp>
      <p:sp>
        <p:nvSpPr>
          <p:cNvPr id="556" name="Step 4:…"/>
          <p:cNvSpPr txBox="1"/>
          <p:nvPr/>
        </p:nvSpPr>
        <p:spPr>
          <a:xfrm>
            <a:off x="9031453" y="2679652"/>
            <a:ext cx="3501332" cy="1987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spcBef>
                <a:spcPts val="300"/>
              </a:spcBef>
              <a:defRPr i="1">
                <a:solidFill>
                  <a:srgbClr val="F96927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dirty="0"/>
              <a:t>Step 4:</a:t>
            </a:r>
          </a:p>
          <a:p>
            <a:pPr algn="ctr">
              <a:spcBef>
                <a:spcPts val="300"/>
              </a:spcBef>
              <a:defRPr i="1"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dirty="0"/>
              <a:t>If no confirmation, team members, security personnel or Emergency Control Room are immediately notified! ACTION IS TAKEN!</a:t>
            </a:r>
          </a:p>
        </p:txBody>
      </p:sp>
      <p:pic>
        <p:nvPicPr>
          <p:cNvPr id="557" name="Obrazek" descr="Obrazek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5091" y="6639706"/>
            <a:ext cx="1351145" cy="1424261"/>
          </a:xfrm>
          <a:prstGeom prst="rect">
            <a:avLst/>
          </a:prstGeom>
          <a:ln w="12700">
            <a:miter lim="400000"/>
          </a:ln>
        </p:spPr>
      </p:pic>
      <p:sp>
        <p:nvSpPr>
          <p:cNvPr id="558" name="Owal"/>
          <p:cNvSpPr/>
          <p:nvPr/>
        </p:nvSpPr>
        <p:spPr>
          <a:xfrm>
            <a:off x="6716362" y="6280150"/>
            <a:ext cx="1441084" cy="723900"/>
          </a:xfrm>
          <a:prstGeom prst="ellipse">
            <a:avLst/>
          </a:prstGeom>
          <a:ln w="635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59" name="In case of an incident, your position is immediately sent to first responders…"/>
          <p:cNvSpPr txBox="1">
            <a:spLocks noGrp="1"/>
          </p:cNvSpPr>
          <p:nvPr>
            <p:ph type="body" sz="half" idx="4294967295"/>
          </p:nvPr>
        </p:nvSpPr>
        <p:spPr>
          <a:xfrm>
            <a:off x="406400" y="2073499"/>
            <a:ext cx="5735688" cy="7057622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>
            <a:normAutofit/>
          </a:bodyPr>
          <a:lstStyle/>
          <a:p>
            <a:pPr marL="228600" indent="-228600">
              <a:buClrTx/>
              <a:buSzPct val="100000"/>
              <a:buFontTx/>
              <a:buChar char="•"/>
              <a:defRPr sz="23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dirty="0"/>
              <a:t>P</a:t>
            </a:r>
            <a:r>
              <a:rPr lang="en-150" dirty="0"/>
              <a:t>e</a:t>
            </a:r>
            <a:r>
              <a:rPr lang="en-US" dirty="0"/>
              <a:t>o</a:t>
            </a:r>
            <a:r>
              <a:rPr lang="en-150" dirty="0"/>
              <a:t>p</a:t>
            </a:r>
            <a:r>
              <a:rPr lang="en-US" dirty="0"/>
              <a:t>l</a:t>
            </a:r>
            <a:r>
              <a:rPr lang="en-150" dirty="0"/>
              <a:t>e </a:t>
            </a:r>
            <a:r>
              <a:rPr lang="en-US" dirty="0"/>
              <a:t>w</a:t>
            </a:r>
            <a:r>
              <a:rPr lang="en-150" dirty="0"/>
              <a:t>o</a:t>
            </a:r>
            <a:r>
              <a:rPr lang="en-US" dirty="0"/>
              <a:t>r</a:t>
            </a:r>
            <a:r>
              <a:rPr lang="en-150" dirty="0"/>
              <a:t>k</a:t>
            </a:r>
            <a:r>
              <a:rPr lang="en-US" dirty="0" err="1"/>
              <a:t>i</a:t>
            </a:r>
            <a:r>
              <a:rPr lang="en-150" dirty="0"/>
              <a:t>n</a:t>
            </a:r>
            <a:r>
              <a:rPr lang="en-US" dirty="0"/>
              <a:t>g</a:t>
            </a:r>
            <a:r>
              <a:rPr lang="en-150" dirty="0"/>
              <a:t> </a:t>
            </a:r>
            <a:r>
              <a:rPr lang="en-US" dirty="0"/>
              <a:t>a</a:t>
            </a:r>
            <a:r>
              <a:rPr lang="en-150" dirty="0"/>
              <a:t>l</a:t>
            </a:r>
            <a:r>
              <a:rPr lang="en-US" dirty="0"/>
              <a:t>o</a:t>
            </a:r>
            <a:r>
              <a:rPr lang="en-150" dirty="0"/>
              <a:t>n</a:t>
            </a:r>
            <a:r>
              <a:rPr lang="en-US" dirty="0"/>
              <a:t>e</a:t>
            </a:r>
            <a:r>
              <a:rPr lang="en-150" dirty="0"/>
              <a:t> </a:t>
            </a:r>
            <a:r>
              <a:rPr lang="en-US" dirty="0"/>
              <a:t>n</a:t>
            </a:r>
            <a:r>
              <a:rPr lang="en-150" dirty="0"/>
              <a:t>e</a:t>
            </a:r>
            <a:r>
              <a:rPr lang="en-US" dirty="0"/>
              <a:t>e</a:t>
            </a:r>
            <a:r>
              <a:rPr lang="en-150" dirty="0"/>
              <a:t>d </a:t>
            </a:r>
            <a:r>
              <a:rPr lang="en-US" dirty="0"/>
              <a:t>a</a:t>
            </a:r>
            <a:r>
              <a:rPr lang="en-150" dirty="0"/>
              <a:t> </a:t>
            </a:r>
            <a:r>
              <a:rPr lang="en-US" dirty="0"/>
              <a:t>s</a:t>
            </a:r>
            <a:r>
              <a:rPr lang="en-150" dirty="0"/>
              <a:t>a</a:t>
            </a:r>
            <a:r>
              <a:rPr lang="en-US" dirty="0"/>
              <a:t>f</a:t>
            </a:r>
            <a:r>
              <a:rPr lang="en-150" dirty="0"/>
              <a:t>e </a:t>
            </a:r>
            <a:r>
              <a:rPr lang="en-US" dirty="0"/>
              <a:t>a</a:t>
            </a:r>
            <a:r>
              <a:rPr lang="en-150" dirty="0"/>
              <a:t>n</a:t>
            </a:r>
            <a:r>
              <a:rPr lang="en-US" dirty="0"/>
              <a:t>d</a:t>
            </a:r>
            <a:r>
              <a:rPr lang="en-150" dirty="0"/>
              <a:t> </a:t>
            </a:r>
            <a:r>
              <a:rPr lang="en-US" dirty="0"/>
              <a:t>e</a:t>
            </a:r>
            <a:r>
              <a:rPr lang="en-150" dirty="0"/>
              <a:t>a</a:t>
            </a:r>
            <a:r>
              <a:rPr lang="en-US" dirty="0"/>
              <a:t>s</a:t>
            </a:r>
            <a:r>
              <a:rPr lang="en-150" dirty="0"/>
              <a:t>y </a:t>
            </a:r>
            <a:r>
              <a:rPr lang="en-US" dirty="0"/>
              <a:t>t</a:t>
            </a:r>
            <a:r>
              <a:rPr lang="en-150" dirty="0"/>
              <a:t>o </a:t>
            </a:r>
            <a:r>
              <a:rPr lang="en-US" dirty="0"/>
              <a:t>u</a:t>
            </a:r>
            <a:r>
              <a:rPr lang="en-150" dirty="0"/>
              <a:t>s</a:t>
            </a:r>
            <a:r>
              <a:rPr lang="en-US" dirty="0"/>
              <a:t>e</a:t>
            </a:r>
            <a:r>
              <a:rPr lang="en-150" dirty="0"/>
              <a:t> </a:t>
            </a:r>
            <a:r>
              <a:rPr lang="en-US" dirty="0"/>
              <a:t>t</a:t>
            </a:r>
            <a:r>
              <a:rPr lang="en-150" dirty="0"/>
              <a:t>o</a:t>
            </a:r>
            <a:r>
              <a:rPr lang="en-US" dirty="0"/>
              <a:t>o</a:t>
            </a:r>
            <a:r>
              <a:rPr lang="en-150" dirty="0"/>
              <a:t>l </a:t>
            </a:r>
            <a:r>
              <a:rPr lang="en-US" dirty="0"/>
              <a:t>t</a:t>
            </a:r>
            <a:r>
              <a:rPr lang="en-150" dirty="0"/>
              <a:t>o </a:t>
            </a:r>
            <a:r>
              <a:rPr lang="en-US" dirty="0"/>
              <a:t>p</a:t>
            </a:r>
            <a:r>
              <a:rPr lang="en-150" dirty="0"/>
              <a:t>r</a:t>
            </a:r>
            <a:r>
              <a:rPr lang="en-US" dirty="0"/>
              <a:t>o</a:t>
            </a:r>
            <a:r>
              <a:rPr lang="en-150" dirty="0"/>
              <a:t>t</a:t>
            </a:r>
            <a:r>
              <a:rPr lang="en-US" dirty="0"/>
              <a:t>e</a:t>
            </a:r>
            <a:r>
              <a:rPr lang="en-150" dirty="0"/>
              <a:t>c</a:t>
            </a:r>
            <a:r>
              <a:rPr lang="en-US" dirty="0"/>
              <a:t>t</a:t>
            </a:r>
            <a:r>
              <a:rPr lang="en-150" dirty="0"/>
              <a:t> </a:t>
            </a:r>
            <a:r>
              <a:rPr lang="en-US" dirty="0"/>
              <a:t>t</a:t>
            </a:r>
            <a:r>
              <a:rPr lang="en-150" dirty="0"/>
              <a:t>h</a:t>
            </a:r>
            <a:r>
              <a:rPr lang="en-US" dirty="0"/>
              <a:t>e</a:t>
            </a:r>
            <a:r>
              <a:rPr lang="en-150" dirty="0"/>
              <a:t>m</a:t>
            </a:r>
            <a:r>
              <a:rPr lang="en-US" dirty="0"/>
              <a:t>s</a:t>
            </a:r>
            <a:r>
              <a:rPr lang="en-150" dirty="0"/>
              <a:t>e</a:t>
            </a:r>
            <a:r>
              <a:rPr lang="en-US" dirty="0"/>
              <a:t>l</a:t>
            </a:r>
            <a:r>
              <a:rPr lang="en-150" dirty="0"/>
              <a:t>f </a:t>
            </a:r>
            <a:r>
              <a:rPr lang="en-US" dirty="0" err="1"/>
              <a:t>i</a:t>
            </a:r>
            <a:r>
              <a:rPr lang="en-150" dirty="0"/>
              <a:t>n </a:t>
            </a:r>
            <a:r>
              <a:rPr lang="en-US" dirty="0"/>
              <a:t>c</a:t>
            </a:r>
            <a:r>
              <a:rPr lang="en-150" dirty="0"/>
              <a:t>a</a:t>
            </a:r>
            <a:r>
              <a:rPr lang="en-US" dirty="0"/>
              <a:t>s</a:t>
            </a:r>
            <a:r>
              <a:rPr lang="en-150" dirty="0"/>
              <a:t>e </a:t>
            </a:r>
            <a:r>
              <a:rPr lang="en-US" dirty="0"/>
              <a:t>o</a:t>
            </a:r>
            <a:r>
              <a:rPr lang="en-150" dirty="0"/>
              <a:t>f </a:t>
            </a:r>
            <a:r>
              <a:rPr lang="en-US" dirty="0"/>
              <a:t>a</a:t>
            </a:r>
            <a:r>
              <a:rPr lang="en-150" dirty="0"/>
              <a:t>c</a:t>
            </a:r>
            <a:r>
              <a:rPr lang="en-US" dirty="0"/>
              <a:t>c</a:t>
            </a:r>
            <a:r>
              <a:rPr lang="en-150" dirty="0" err="1"/>
              <a:t>i</a:t>
            </a:r>
            <a:r>
              <a:rPr lang="en-US" dirty="0"/>
              <a:t>d</a:t>
            </a:r>
            <a:r>
              <a:rPr lang="en-150" dirty="0"/>
              <a:t>e</a:t>
            </a:r>
            <a:r>
              <a:rPr lang="en-US" dirty="0"/>
              <a:t>n</a:t>
            </a:r>
            <a:r>
              <a:rPr lang="en-150" dirty="0"/>
              <a:t>t</a:t>
            </a:r>
            <a:r>
              <a:rPr lang="en-US" dirty="0"/>
              <a:t>s</a:t>
            </a:r>
            <a:r>
              <a:rPr lang="en-150" dirty="0"/>
              <a:t> </a:t>
            </a:r>
            <a:r>
              <a:rPr lang="en-US" dirty="0"/>
              <a:t>o</a:t>
            </a:r>
            <a:r>
              <a:rPr lang="en-150" dirty="0"/>
              <a:t>r </a:t>
            </a:r>
            <a:r>
              <a:rPr lang="en-US" dirty="0"/>
              <a:t>a</a:t>
            </a:r>
            <a:r>
              <a:rPr lang="en-150" dirty="0"/>
              <a:t>t</a:t>
            </a:r>
            <a:r>
              <a:rPr lang="en-US" dirty="0"/>
              <a:t>t</a:t>
            </a:r>
            <a:r>
              <a:rPr lang="en-150" dirty="0"/>
              <a:t>a</a:t>
            </a:r>
            <a:r>
              <a:rPr lang="en-US" dirty="0"/>
              <a:t>c</a:t>
            </a:r>
            <a:r>
              <a:rPr lang="en-150" dirty="0"/>
              <a:t>k</a:t>
            </a:r>
          </a:p>
          <a:p>
            <a:pPr marL="228600" indent="-228600">
              <a:buClrTx/>
              <a:buSzPct val="100000"/>
              <a:buFontTx/>
              <a:buChar char="•"/>
              <a:defRPr sz="23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dirty="0"/>
              <a:t>In case of an incident, your position is immediately sent to first responders</a:t>
            </a:r>
          </a:p>
          <a:p>
            <a:pPr marL="228600" indent="-228600">
              <a:buClrTx/>
              <a:buSzPct val="100000"/>
              <a:buFontTx/>
              <a:buChar char="•"/>
              <a:defRPr sz="23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dirty="0"/>
              <a:t>Fast reaction</a:t>
            </a:r>
          </a:p>
          <a:p>
            <a:pPr marL="228600" indent="-228600">
              <a:buClrTx/>
              <a:buSzPct val="100000"/>
              <a:buFontTx/>
              <a:buChar char="•"/>
              <a:defRPr sz="23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dirty="0"/>
              <a:t>Manual activation/deactivation</a:t>
            </a:r>
          </a:p>
          <a:p>
            <a:pPr marL="228600" indent="-228600">
              <a:buClrTx/>
              <a:buSzPct val="100000"/>
              <a:buFontTx/>
              <a:buChar char="•"/>
              <a:defRPr sz="23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dirty="0"/>
              <a:t>Automatic activation/deactivation based on location (geo-fences) </a:t>
            </a:r>
          </a:p>
          <a:p>
            <a:pPr marL="228600" indent="-228600">
              <a:buClrTx/>
              <a:buSzPct val="100000"/>
              <a:buFontTx/>
              <a:buChar char="•"/>
              <a:defRPr sz="23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dirty="0"/>
              <a:t>Works with teams and descriptive messages functions</a:t>
            </a:r>
          </a:p>
          <a:p>
            <a:pPr marL="228600" indent="-228600">
              <a:buClrTx/>
              <a:buSzPct val="100000"/>
              <a:buFontTx/>
              <a:buChar char="•"/>
              <a:defRPr sz="23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dirty="0"/>
              <a:t>Smartphone can stay inside your pocket when paired with ID Badge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5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blinds(vertical)">
                                      <p:cBhvr>
                                        <p:cTn id="17" dur="1000" fill="hold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" presetClass="exit" presetSubtype="32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box(out)">
                                      <p:cBhvr>
                                        <p:cTn id="21" dur="1000" fill="hold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3" presetClass="entr" presetSubtype="32" fill="hold" grpId="6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00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00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" presetClass="entr" presetSubtype="32" fill="hold" grpId="7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10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5" fill="hold" grpId="9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blinds(vertical)">
                                      <p:cBhvr>
                                        <p:cTn id="37" dur="900" fill="hold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00"/>
                            </p:stCondLst>
                            <p:childTnLst>
                              <p:par>
                                <p:cTn id="40" presetID="4" presetClass="exit" presetSubtype="32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box(out)">
                                      <p:cBhvr>
                                        <p:cTn id="41" dur="1000" fill="hold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" presetClass="entr" presetSubtype="32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10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4" presetClass="entr" presetSubtype="32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6" dur="15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xit" presetSubtype="8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63" dur="1000" fill="hold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xit" presetSubtype="8" fill="hold" grpId="16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66" dur="1000" fill="hold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4" presetClass="exit" presetSubtype="32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box(out)">
                                      <p:cBhvr>
                                        <p:cTn id="70" dur="1000" fill="hold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23" presetClass="entr" presetSubtype="32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7" grpId="17" animBg="1" advAuto="0"/>
      <p:bldP spid="549" grpId="12" animBg="1" advAuto="0"/>
      <p:bldP spid="549" grpId="15" animBg="1" advAuto="0"/>
      <p:bldP spid="550" grpId="1" animBg="1" advAuto="0"/>
      <p:bldP spid="550" grpId="4" animBg="1" advAuto="0"/>
      <p:bldP spid="551" grpId="13" animBg="1" advAuto="0"/>
      <p:bldP spid="551" grpId="16" animBg="1" advAuto="0"/>
      <p:bldP spid="552" grpId="10" animBg="1" advAuto="0"/>
      <p:bldP spid="553" grpId="5" animBg="1" advAuto="0"/>
      <p:bldP spid="554" grpId="6" animBg="1" advAuto="0"/>
      <p:bldP spid="554" grpId="8" animBg="1" advAuto="0"/>
      <p:bldP spid="555" grpId="11" animBg="1" advAuto="0"/>
      <p:bldP spid="555" grpId="14" animBg="1" advAuto="0"/>
      <p:bldP spid="556" grpId="18" animBg="1" advAuto="0"/>
      <p:bldP spid="557" grpId="2" animBg="1" advAuto="0"/>
      <p:bldP spid="557" grpId="3" animBg="1" advAuto="0"/>
      <p:bldP spid="558" grpId="7" animBg="1" advAuto="0"/>
      <p:bldP spid="558" grpId="9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Upstairs.png" descr="Upstair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7169" y="828582"/>
            <a:ext cx="8518953" cy="8545532"/>
          </a:xfrm>
          <a:prstGeom prst="rect">
            <a:avLst/>
          </a:prstGeom>
          <a:ln w="12700">
            <a:miter lim="400000"/>
          </a:ln>
        </p:spPr>
      </p:pic>
      <p:pic>
        <p:nvPicPr>
          <p:cNvPr id="562" name="Elisabeth-Walking.png" descr="Elisabeth-Walking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579134" y="3407352"/>
            <a:ext cx="3018309" cy="5958892"/>
          </a:xfrm>
          <a:prstGeom prst="rect">
            <a:avLst/>
          </a:prstGeom>
          <a:ln w="12700">
            <a:miter lim="400000"/>
          </a:ln>
        </p:spPr>
      </p:pic>
      <p:pic>
        <p:nvPicPr>
          <p:cNvPr id="563" name="Stairs.png" descr="Stair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7169" y="828581"/>
            <a:ext cx="8518953" cy="8545533"/>
          </a:xfrm>
          <a:prstGeom prst="rect">
            <a:avLst/>
          </a:prstGeom>
          <a:ln w="12700">
            <a:miter lim="400000"/>
          </a:ln>
        </p:spPr>
      </p:pic>
      <p:pic>
        <p:nvPicPr>
          <p:cNvPr id="564" name="Elisabeth-Falling.png" descr="Elisabeth-Falling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33" t="6339" r="4433" b="6339"/>
          <a:stretch>
            <a:fillRect/>
          </a:stretch>
        </p:blipFill>
        <p:spPr>
          <a:xfrm rot="2508703">
            <a:off x="10617786" y="2098619"/>
            <a:ext cx="2412858" cy="4410724"/>
          </a:xfrm>
          <a:prstGeom prst="rect">
            <a:avLst/>
          </a:prstGeom>
          <a:ln w="12700">
            <a:miter lim="400000"/>
          </a:ln>
        </p:spPr>
      </p:pic>
      <p:pic>
        <p:nvPicPr>
          <p:cNvPr id="565" name="Downstairs.png" descr="Downstai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6911" y="830598"/>
            <a:ext cx="8518953" cy="8545533"/>
          </a:xfrm>
          <a:prstGeom prst="rect">
            <a:avLst/>
          </a:prstGeom>
          <a:ln w="12700">
            <a:miter lim="400000"/>
          </a:ln>
        </p:spPr>
      </p:pic>
      <p:pic>
        <p:nvPicPr>
          <p:cNvPr id="566" name="Elisabeth-Down.png" descr="Elisabeth-Down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963489" y="6733389"/>
            <a:ext cx="5512549" cy="2634854"/>
          </a:xfrm>
          <a:prstGeom prst="rect">
            <a:avLst/>
          </a:prstGeom>
          <a:ln w="12700">
            <a:miter lim="400000"/>
          </a:ln>
        </p:spPr>
      </p:pic>
      <p:pic>
        <p:nvPicPr>
          <p:cNvPr id="567" name="Emergancy.png" descr="Emerganc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2945" y="2551525"/>
            <a:ext cx="3288111" cy="680798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70" name="Grupuj"/>
          <p:cNvGrpSpPr/>
          <p:nvPr/>
        </p:nvGrpSpPr>
        <p:grpSpPr>
          <a:xfrm>
            <a:off x="8025701" y="5756164"/>
            <a:ext cx="3288111" cy="1467249"/>
            <a:chOff x="17" y="0"/>
            <a:chExt cx="3288110" cy="1467247"/>
          </a:xfrm>
        </p:grpSpPr>
        <p:sp>
          <p:nvSpPr>
            <p:cNvPr id="568" name="Dymek dialogowy"/>
            <p:cNvSpPr/>
            <p:nvPr/>
          </p:nvSpPr>
          <p:spPr>
            <a:xfrm flipH="1">
              <a:off x="17" y="0"/>
              <a:ext cx="3288110" cy="1467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10" y="0"/>
                  </a:moveTo>
                  <a:cubicBezTo>
                    <a:pt x="900" y="0"/>
                    <a:pt x="0" y="2017"/>
                    <a:pt x="0" y="4505"/>
                  </a:cubicBezTo>
                  <a:lnTo>
                    <a:pt x="0" y="7712"/>
                  </a:lnTo>
                  <a:cubicBezTo>
                    <a:pt x="0" y="10200"/>
                    <a:pt x="900" y="12217"/>
                    <a:pt x="2010" y="12217"/>
                  </a:cubicBezTo>
                  <a:lnTo>
                    <a:pt x="6038" y="12217"/>
                  </a:lnTo>
                  <a:lnTo>
                    <a:pt x="1470" y="21600"/>
                  </a:lnTo>
                  <a:lnTo>
                    <a:pt x="8562" y="12217"/>
                  </a:lnTo>
                  <a:lnTo>
                    <a:pt x="19590" y="12217"/>
                  </a:lnTo>
                  <a:cubicBezTo>
                    <a:pt x="20700" y="12217"/>
                    <a:pt x="21600" y="10200"/>
                    <a:pt x="21600" y="7712"/>
                  </a:cubicBezTo>
                  <a:lnTo>
                    <a:pt x="21600" y="4505"/>
                  </a:lnTo>
                  <a:cubicBezTo>
                    <a:pt x="21600" y="2017"/>
                    <a:pt x="20700" y="0"/>
                    <a:pt x="19590" y="0"/>
                  </a:cubicBezTo>
                  <a:lnTo>
                    <a:pt x="201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69" name="ARE YOU OK?"/>
            <p:cNvSpPr txBox="1"/>
            <p:nvPr/>
          </p:nvSpPr>
          <p:spPr>
            <a:xfrm>
              <a:off x="54835" y="105853"/>
              <a:ext cx="3178472" cy="6277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spcBef>
                  <a:spcPts val="0"/>
                </a:spcBef>
                <a:defRPr sz="3700">
                  <a:solidFill>
                    <a:srgbClr val="000000"/>
                  </a:solidFill>
                </a:defRPr>
              </a:lvl1pPr>
            </a:lstStyle>
            <a:p>
              <a:r>
                <a:rPr lang="da-DK" dirty="0"/>
                <a:t>ER DU OK ?</a:t>
              </a:r>
              <a:endParaRPr dirty="0"/>
            </a:p>
          </p:txBody>
        </p:sp>
      </p:grpSp>
      <p:sp>
        <p:nvSpPr>
          <p:cNvPr id="571" name="Prostokąt"/>
          <p:cNvSpPr/>
          <p:nvPr/>
        </p:nvSpPr>
        <p:spPr>
          <a:xfrm>
            <a:off x="0" y="820276"/>
            <a:ext cx="5363965" cy="8548260"/>
          </a:xfrm>
          <a:prstGeom prst="rect">
            <a:avLst/>
          </a:prstGeom>
          <a:solidFill>
            <a:schemeClr val="accent4">
              <a:hueOff val="-1395324"/>
              <a:satOff val="-3373"/>
              <a:lumOff val="-984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2" name="HOW IT WORKS…"/>
          <p:cNvSpPr txBox="1">
            <a:spLocks noGrp="1"/>
          </p:cNvSpPr>
          <p:nvPr>
            <p:ph type="title"/>
          </p:nvPr>
        </p:nvSpPr>
        <p:spPr>
          <a:xfrm>
            <a:off x="406400" y="1023476"/>
            <a:ext cx="4551165" cy="1532538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>
            <a:normAutofit fontScale="90000"/>
          </a:bodyPr>
          <a:lstStyle/>
          <a:p>
            <a:pPr defTabSz="373887">
              <a:spcBef>
                <a:spcPts val="0"/>
              </a:spcBef>
              <a:defRPr sz="4544"/>
            </a:pPr>
            <a:r>
              <a:rPr lang="da-DK" dirty="0"/>
              <a:t>SÅDAN FUNGERER DET virkeligheden?</a:t>
            </a:r>
            <a:endParaRPr dirty="0"/>
          </a:p>
        </p:txBody>
      </p:sp>
      <p:sp>
        <p:nvSpPr>
          <p:cNvPr id="573" name="Whenever something happens to you and you fail to response to “Are you OK?” Message, assistance will be send to your exact location"/>
          <p:cNvSpPr txBox="1">
            <a:spLocks noGrp="1"/>
          </p:cNvSpPr>
          <p:nvPr>
            <p:ph type="body" sz="half" idx="4294967295"/>
          </p:nvPr>
        </p:nvSpPr>
        <p:spPr>
          <a:xfrm>
            <a:off x="406400" y="2774180"/>
            <a:ext cx="4730800" cy="6108701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 marL="228600" indent="-228600">
              <a:buClrTx/>
              <a:buSzPct val="100000"/>
              <a:buFontTx/>
              <a:buChar char="•"/>
              <a:defRPr sz="23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da-DK" dirty="0"/>
              <a:t>Når der sker noget med dig, og du undlader at reagere på "Er du OK?" Besked, vil hjælp blive sendt til din nøjagtige placering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392578 0.000000" pathEditMode="relative">
                                      <p:cBhvr>
                                        <p:cTn id="6" dur="1000" fill="hold"/>
                                        <p:tgtEl>
                                          <p:spTgt spid="5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7 -3.48958E-6 L -0.10413 0.28256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2" y="1412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9" presetClass="entr" fill="hold" grpId="8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9" presetClass="exit" fill="hold" grpId="9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32" dur="1000" fill="hold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7" presetClass="entr" presetSubtype="8" fill="hold" grpId="10" nodeType="after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" grpId="2" animBg="1" advAuto="0"/>
      <p:bldP spid="564" grpId="3" animBg="1" advAuto="0"/>
      <p:bldP spid="565" grpId="6" animBg="1" advAuto="0"/>
      <p:bldP spid="566" grpId="7" animBg="1" advAuto="0"/>
      <p:bldP spid="567" grpId="10" animBg="1" advAuto="0"/>
      <p:bldP spid="570" grpId="8" animBg="1" advAuto="0"/>
      <p:bldP spid="570" grpId="9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" name="io-module-circle.png" descr="io-module-circ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8210" y="6229929"/>
            <a:ext cx="2514601" cy="2514601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sp>
        <p:nvSpPr>
          <p:cNvPr id="576" name="ZONITH BLUETOOTH IO MODULE"/>
          <p:cNvSpPr txBox="1"/>
          <p:nvPr/>
        </p:nvSpPr>
        <p:spPr>
          <a:xfrm>
            <a:off x="6608498" y="8879223"/>
            <a:ext cx="4320358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i="1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dirty="0"/>
              <a:t>ZONITH BLUETOOTH IO MODUL</a:t>
            </a:r>
          </a:p>
        </p:txBody>
      </p:sp>
      <p:sp>
        <p:nvSpPr>
          <p:cNvPr id="577" name="ZONITH BLUETOOTH PANIC BUTTON"/>
          <p:cNvSpPr txBox="1"/>
          <p:nvPr/>
        </p:nvSpPr>
        <p:spPr>
          <a:xfrm>
            <a:off x="1302813" y="8895832"/>
            <a:ext cx="4871336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i="1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dirty="0"/>
              <a:t>ZONITH BLUETOOTH PANIC </a:t>
            </a:r>
            <a:r>
              <a:rPr lang="da-DK" dirty="0"/>
              <a:t>KNAP</a:t>
            </a:r>
            <a:endParaRPr dirty="0"/>
          </a:p>
        </p:txBody>
      </p:sp>
      <p:pic>
        <p:nvPicPr>
          <p:cNvPr id="578" name="Bluetooth-Receiver-wall.png" descr="Bluetooth-Receiver-wal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6058" y="2308540"/>
            <a:ext cx="2514601" cy="2514601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pic>
        <p:nvPicPr>
          <p:cNvPr id="579" name="Receiver to lan.png" descr="Receiver to l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76" y="4326270"/>
            <a:ext cx="2619365" cy="1021388"/>
          </a:xfrm>
          <a:prstGeom prst="rect">
            <a:avLst/>
          </a:prstGeom>
          <a:ln w="12700">
            <a:miter lim="400000"/>
          </a:ln>
        </p:spPr>
      </p:pic>
      <p:sp>
        <p:nvSpPr>
          <p:cNvPr id="580" name="Linia"/>
          <p:cNvSpPr/>
          <p:nvPr/>
        </p:nvSpPr>
        <p:spPr>
          <a:xfrm rot="21180000">
            <a:off x="8176673" y="4658697"/>
            <a:ext cx="1906867" cy="6268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5" h="20410" extrusionOk="0">
                <a:moveTo>
                  <a:pt x="1327" y="0"/>
                </a:moveTo>
                <a:lnTo>
                  <a:pt x="5" y="10541"/>
                </a:lnTo>
                <a:cubicBezTo>
                  <a:pt x="-245" y="16848"/>
                  <a:pt x="8719" y="21600"/>
                  <a:pt x="18124" y="20147"/>
                </a:cubicBezTo>
                <a:cubicBezTo>
                  <a:pt x="19252" y="19973"/>
                  <a:pt x="20339" y="19699"/>
                  <a:pt x="21355" y="19333"/>
                </a:cubicBezTo>
              </a:path>
            </a:pathLst>
          </a:custGeom>
          <a:ln w="50800">
            <a:solidFill>
              <a:srgbClr val="918D8C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/>
            </a:pPr>
            <a:endParaRPr/>
          </a:p>
        </p:txBody>
      </p:sp>
      <p:sp>
        <p:nvSpPr>
          <p:cNvPr id="581" name="ZONITH BLUETOOTH RECEIVER"/>
          <p:cNvSpPr txBox="1"/>
          <p:nvPr/>
        </p:nvSpPr>
        <p:spPr>
          <a:xfrm>
            <a:off x="6732092" y="1888697"/>
            <a:ext cx="3951876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i="1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dirty="0"/>
              <a:t>ZONITH BLUETOOTH </a:t>
            </a:r>
            <a:r>
              <a:rPr lang="da-DK" dirty="0"/>
              <a:t>MODTAGER</a:t>
            </a:r>
            <a:endParaRPr dirty="0"/>
          </a:p>
        </p:txBody>
      </p:sp>
      <p:sp>
        <p:nvSpPr>
          <p:cNvPr id="582" name="ZONITH BLUETOOTH ID BADGE"/>
          <p:cNvSpPr txBox="1"/>
          <p:nvPr/>
        </p:nvSpPr>
        <p:spPr>
          <a:xfrm>
            <a:off x="1762543" y="1722109"/>
            <a:ext cx="3951876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i="1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dirty="0"/>
              <a:t>ZONITH BLUETOOTH </a:t>
            </a:r>
            <a:r>
              <a:rPr lang="da-DK" dirty="0"/>
              <a:t>KORTHOLDER</a:t>
            </a:r>
            <a:endParaRPr dirty="0"/>
          </a:p>
        </p:txBody>
      </p:sp>
      <p:pic>
        <p:nvPicPr>
          <p:cNvPr id="583" name="ZONITH-Bluetooth-Panic-Button.png" descr="ZONITH-Bluetooth-Panic-Butto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6715" y="6246538"/>
            <a:ext cx="2514601" cy="2514601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sp>
        <p:nvSpPr>
          <p:cNvPr id="584" name="Bluetooth Receivers and Other Alarm Sources"/>
          <p:cNvSpPr txBox="1">
            <a:spLocks noGrp="1"/>
          </p:cNvSpPr>
          <p:nvPr>
            <p:ph type="title"/>
          </p:nvPr>
        </p:nvSpPr>
        <p:spPr>
          <a:xfrm>
            <a:off x="406400" y="1084443"/>
            <a:ext cx="12192000" cy="723901"/>
          </a:xfrm>
          <a:prstGeom prst="rect">
            <a:avLst/>
          </a:prstGeom>
        </p:spPr>
        <p:txBody>
          <a:bodyPr>
            <a:normAutofit/>
          </a:bodyPr>
          <a:lstStyle>
            <a:lvl1pPr defTabSz="350520">
              <a:spcBef>
                <a:spcPts val="1600"/>
              </a:spcBef>
              <a:defRPr sz="3600"/>
            </a:lvl1pPr>
          </a:lstStyle>
          <a:p>
            <a:r>
              <a:rPr lang="da-DK" dirty="0"/>
              <a:t>Bluetooth-modtagere og andre alarmkilder</a:t>
            </a:r>
            <a:endParaRPr dirty="0"/>
          </a:p>
        </p:txBody>
      </p:sp>
      <p:sp>
        <p:nvSpPr>
          <p:cNvPr id="585" name="Connection to ZONITH alarm handling software via IP/Internet"/>
          <p:cNvSpPr txBox="1"/>
          <p:nvPr/>
        </p:nvSpPr>
        <p:spPr>
          <a:xfrm>
            <a:off x="10036345" y="3432669"/>
            <a:ext cx="2358827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600" i="1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da-DK" dirty="0"/>
              <a:t>Tilslutning til ZONITH alarmhåndteringssoftware via IP/Internet</a:t>
            </a:r>
            <a:endParaRPr dirty="0"/>
          </a:p>
        </p:txBody>
      </p:sp>
      <p:pic>
        <p:nvPicPr>
          <p:cNvPr id="586" name="ID-Badge-Press.png" descr="ID-Badge-Pres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6715" y="2295840"/>
            <a:ext cx="2514601" cy="2514601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pic>
        <p:nvPicPr>
          <p:cNvPr id="587" name="Obrazek" descr="Obrazek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704133">
            <a:off x="4943535" y="2937168"/>
            <a:ext cx="644388" cy="1084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588" name="Obrazek" descr="Obrazek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580905">
            <a:off x="4834778" y="5922164"/>
            <a:ext cx="650142" cy="1094506"/>
          </a:xfrm>
          <a:prstGeom prst="rect">
            <a:avLst/>
          </a:prstGeom>
          <a:ln w="12700">
            <a:miter lim="400000"/>
          </a:ln>
        </p:spPr>
      </p:pic>
      <p:pic>
        <p:nvPicPr>
          <p:cNvPr id="589" name="Obrazek" descr="Obrazek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75608" y="5239977"/>
            <a:ext cx="650142" cy="1094506"/>
          </a:xfrm>
          <a:prstGeom prst="rect">
            <a:avLst/>
          </a:prstGeom>
          <a:ln w="12700">
            <a:miter lim="400000"/>
          </a:ln>
        </p:spPr>
      </p:pic>
      <p:sp>
        <p:nvSpPr>
          <p:cNvPr id="590" name="Bluetooth Receiver is the only thing you need to connect multiple wireless devices and to monitor all the alarms coming through!"/>
          <p:cNvSpPr txBox="1"/>
          <p:nvPr/>
        </p:nvSpPr>
        <p:spPr>
          <a:xfrm>
            <a:off x="433558" y="6831109"/>
            <a:ext cx="11929335" cy="1621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spcBef>
                <a:spcPts val="0"/>
              </a:spcBef>
              <a:defRPr sz="3200">
                <a:solidFill>
                  <a:srgbClr val="F96927"/>
                </a:solidFill>
              </a:defRPr>
            </a:lvl1pPr>
          </a:lstStyle>
          <a:p>
            <a:r>
              <a:rPr lang="da-DK" dirty="0"/>
              <a:t>Bluetooth-modtager er det eneste, du har brug for at tilslutte flere trådløse enheder og til at overvåge alle de alarmer, der kommer igennem!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3" presetClass="entr" presetSubtype="32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32" fill="hold" grpId="7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8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grpId="9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grpId="1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grpId="1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32" fill="hold" grpId="1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15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" presetClass="entr" presetSubtype="32" fill="hold" grpId="1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0" dur="15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" presetClass="entr" presetSubtype="32" fill="hold" grpId="1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15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xit" presetSubtype="8" fill="hold" grpId="1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67" dur="1000" fill="hold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xit" presetSubtype="8" fill="hold" grpId="16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70" dur="1000" fill="hold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2" presetClass="exit" presetSubtype="8" fill="hold" grpId="17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73" dur="1000" fill="hold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xit" fill="hold" grpId="18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76" dur="1500" fill="hold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9" presetClass="exit" fill="hold" grpId="19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79" dur="1500" fill="hold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9" presetClass="exit" fill="hold" grpId="2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82" dur="1500" fill="hold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9" presetClass="exit" fill="hold" grpId="2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85" dur="1500" fill="hold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9" presetClass="exit" fill="hold" grpId="2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88" dur="1500" fill="hold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9" presetClass="exit" fill="hold" grpId="2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91" dur="1500" fill="hold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5" grpId="10" animBg="1" advAuto="0"/>
      <p:bldP spid="575" grpId="20" animBg="1" advAuto="0"/>
      <p:bldP spid="576" grpId="11" animBg="1" advAuto="0"/>
      <p:bldP spid="576" grpId="22" animBg="1" advAuto="0"/>
      <p:bldP spid="577" grpId="9" animBg="1" advAuto="0"/>
      <p:bldP spid="577" grpId="23" animBg="1" advAuto="0"/>
      <p:bldP spid="578" grpId="2" animBg="1" advAuto="0"/>
      <p:bldP spid="579" grpId="4" animBg="1" advAuto="0"/>
      <p:bldP spid="580" grpId="3" animBg="1" advAuto="0"/>
      <p:bldP spid="581" grpId="1" animBg="1" advAuto="0"/>
      <p:bldP spid="582" grpId="7" animBg="1" advAuto="0"/>
      <p:bldP spid="582" grpId="18" animBg="1" advAuto="0"/>
      <p:bldP spid="583" grpId="8" animBg="1" advAuto="0"/>
      <p:bldP spid="583" grpId="21" animBg="1" advAuto="0"/>
      <p:bldP spid="585" grpId="5" animBg="1" advAuto="0"/>
      <p:bldP spid="586" grpId="6" animBg="1" advAuto="0"/>
      <p:bldP spid="586" grpId="19" animBg="1" advAuto="0"/>
      <p:bldP spid="587" grpId="12" animBg="1" advAuto="0"/>
      <p:bldP spid="587" grpId="15" animBg="1" advAuto="0"/>
      <p:bldP spid="588" grpId="13" animBg="1" advAuto="0"/>
      <p:bldP spid="588" grpId="16" animBg="1" advAuto="0"/>
      <p:bldP spid="589" grpId="14" animBg="1" advAuto="0"/>
      <p:bldP spid="589" grpId="17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Prostokąt"/>
          <p:cNvSpPr/>
          <p:nvPr/>
        </p:nvSpPr>
        <p:spPr>
          <a:xfrm>
            <a:off x="6523235" y="827868"/>
            <a:ext cx="6489952" cy="8546959"/>
          </a:xfrm>
          <a:prstGeom prst="rect">
            <a:avLst/>
          </a:prstGeom>
          <a:solidFill>
            <a:srgbClr val="F9692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93" name="Alarm Visualisation"/>
          <p:cNvSpPr txBox="1">
            <a:spLocks noGrp="1"/>
          </p:cNvSpPr>
          <p:nvPr>
            <p:ph type="title"/>
          </p:nvPr>
        </p:nvSpPr>
        <p:spPr>
          <a:xfrm>
            <a:off x="406400" y="1023476"/>
            <a:ext cx="6038156" cy="811660"/>
          </a:xfrm>
          <a:prstGeom prst="rect">
            <a:avLst/>
          </a:prstGeom>
        </p:spPr>
        <p:txBody>
          <a:bodyPr>
            <a:normAutofit/>
          </a:bodyPr>
          <a:lstStyle>
            <a:lvl1pPr defTabSz="467359">
              <a:spcBef>
                <a:spcPts val="2200"/>
              </a:spcBef>
              <a:defRPr sz="4080"/>
            </a:lvl1pPr>
          </a:lstStyle>
          <a:p>
            <a:r>
              <a:rPr dirty="0"/>
              <a:t>Alarm </a:t>
            </a:r>
            <a:r>
              <a:rPr dirty="0" err="1"/>
              <a:t>Visualis</a:t>
            </a:r>
            <a:r>
              <a:rPr lang="da-DK" dirty="0" err="1"/>
              <a:t>ering</a:t>
            </a:r>
            <a:endParaRPr dirty="0"/>
          </a:p>
        </p:txBody>
      </p:sp>
      <p:pic>
        <p:nvPicPr>
          <p:cNvPr id="594" name="IMG1.jpeg" descr="IMG1.jpe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53682" y="5234135"/>
            <a:ext cx="6249658" cy="4001339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595" name="Wall_new.jpeg" descr="Wall_new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6082" y="5234913"/>
            <a:ext cx="6249658" cy="3999782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596" name="Audio&amp;lights.png" descr="Audio&amp;light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360" y="2415246"/>
            <a:ext cx="4101502" cy="2503332"/>
          </a:xfrm>
          <a:prstGeom prst="rect">
            <a:avLst/>
          </a:prstGeom>
          <a:ln w="12700">
            <a:miter lim="400000"/>
          </a:ln>
        </p:spPr>
      </p:pic>
      <p:sp>
        <p:nvSpPr>
          <p:cNvPr id="597" name="Pop-up notifications on Windows PC’S…"/>
          <p:cNvSpPr txBox="1">
            <a:spLocks noGrp="1"/>
          </p:cNvSpPr>
          <p:nvPr>
            <p:ph type="body" sz="quarter" idx="1"/>
          </p:nvPr>
        </p:nvSpPr>
        <p:spPr>
          <a:xfrm>
            <a:off x="6703542" y="2045227"/>
            <a:ext cx="6154739" cy="3598970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>
            <a:normAutofit/>
          </a:bodyPr>
          <a:lstStyle/>
          <a:p>
            <a:pPr marL="228600" indent="-228600">
              <a:buClr>
                <a:srgbClr val="FFFFFF"/>
              </a:buClr>
              <a:buSzPct val="100000"/>
              <a:buChar char="•"/>
              <a:defRPr sz="25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da-DK" dirty="0"/>
              <a:t>Pop op-meddelelser på Windows </a:t>
            </a:r>
            <a:r>
              <a:rPr lang="da-DK" dirty="0" err="1"/>
              <a:t>PC's</a:t>
            </a:r>
            <a:endParaRPr lang="da-DK" dirty="0"/>
          </a:p>
          <a:p>
            <a:pPr marL="228600" indent="-228600">
              <a:buClr>
                <a:srgbClr val="FFFFFF"/>
              </a:buClr>
              <a:buSzPct val="100000"/>
              <a:buChar char="•"/>
              <a:defRPr sz="25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da-DK" dirty="0"/>
              <a:t>Monterede tablets på væggen</a:t>
            </a:r>
          </a:p>
          <a:p>
            <a:pPr marL="228600" indent="-228600">
              <a:buClr>
                <a:srgbClr val="FFFFFF"/>
              </a:buClr>
              <a:buSzPct val="100000"/>
              <a:buChar char="•"/>
              <a:defRPr sz="25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da-DK" dirty="0"/>
              <a:t>Lys eller lyde via output relæ modul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" presetClass="entr" presetSubtype="16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75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4" presetClass="entr" presetSubtype="16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175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50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" grpId="2" animBg="1" advAuto="0"/>
      <p:bldP spid="595" grpId="3" animBg="1" advAuto="0"/>
      <p:bldP spid="596" grpId="4" animBg="1" advAuto="0"/>
      <p:bldP spid="597" grpId="1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Prostokąt"/>
          <p:cNvSpPr/>
          <p:nvPr/>
        </p:nvSpPr>
        <p:spPr>
          <a:xfrm>
            <a:off x="-50800" y="827217"/>
            <a:ext cx="5855633" cy="8548261"/>
          </a:xfrm>
          <a:prstGeom prst="rect">
            <a:avLst/>
          </a:prstGeom>
          <a:solidFill>
            <a:srgbClr val="F9692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00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9854" y="2054592"/>
            <a:ext cx="7636919" cy="6093652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sp>
        <p:nvSpPr>
          <p:cNvPr id="601" name="INteractive alarm display"/>
          <p:cNvSpPr txBox="1">
            <a:spLocks noGrp="1"/>
          </p:cNvSpPr>
          <p:nvPr>
            <p:ph type="title"/>
          </p:nvPr>
        </p:nvSpPr>
        <p:spPr>
          <a:xfrm>
            <a:off x="406400" y="1023476"/>
            <a:ext cx="5388372" cy="1097250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 defTabSz="309625">
              <a:spcBef>
                <a:spcPts val="1400"/>
              </a:spcBef>
              <a:defRPr sz="3180">
                <a:solidFill>
                  <a:srgbClr val="FFFFFF"/>
                </a:solidFill>
              </a:defRPr>
            </a:lvl1pPr>
          </a:lstStyle>
          <a:p>
            <a:r>
              <a:rPr dirty="0" err="1"/>
              <a:t>INteractive</a:t>
            </a:r>
            <a:r>
              <a:rPr dirty="0"/>
              <a:t> alarm display</a:t>
            </a:r>
          </a:p>
        </p:txBody>
      </p:sp>
      <p:sp>
        <p:nvSpPr>
          <p:cNvPr id="602" name="Scheduler control who to receive alarms and when:…"/>
          <p:cNvSpPr txBox="1">
            <a:spLocks noGrp="1"/>
          </p:cNvSpPr>
          <p:nvPr>
            <p:ph type="body" sz="half" idx="1"/>
          </p:nvPr>
        </p:nvSpPr>
        <p:spPr>
          <a:xfrm>
            <a:off x="422245" y="2628842"/>
            <a:ext cx="4751785" cy="6093620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>
            <a:normAutofit/>
          </a:bodyPr>
          <a:lstStyle/>
          <a:p>
            <a:pPr marL="300037" indent="-300037">
              <a:spcBef>
                <a:spcPts val="1500"/>
              </a:spcBef>
              <a:buClrTx/>
              <a:buSzPct val="100000"/>
              <a:buFontTx/>
              <a:buChar char="•"/>
              <a:defRPr sz="21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da-DK" dirty="0"/>
              <a:t>Planlæggeren styrer, hvem der skal modtage alarmer, og hvornår:</a:t>
            </a:r>
          </a:p>
          <a:p>
            <a:pPr marL="300037" indent="-300037">
              <a:spcBef>
                <a:spcPts val="1500"/>
              </a:spcBef>
              <a:buClrTx/>
              <a:buSzPct val="100000"/>
              <a:buFontTx/>
              <a:buChar char="•"/>
              <a:defRPr sz="21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da-DK" dirty="0"/>
              <a:t>08:00-16:00 - Egne vagter eller kolleger</a:t>
            </a:r>
          </a:p>
          <a:p>
            <a:pPr marL="300037" indent="-300037">
              <a:spcBef>
                <a:spcPts val="1500"/>
              </a:spcBef>
              <a:buClrTx/>
              <a:buSzPct val="100000"/>
              <a:buFontTx/>
              <a:buChar char="•"/>
              <a:defRPr sz="21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da-DK" dirty="0"/>
              <a:t>16:00-08:00 – Vagt Central</a:t>
            </a:r>
          </a:p>
          <a:p>
            <a:pPr marL="300037" indent="-300037">
              <a:spcBef>
                <a:spcPts val="1500"/>
              </a:spcBef>
              <a:buClrTx/>
              <a:buSzPct val="100000"/>
              <a:buFontTx/>
              <a:buChar char="•"/>
              <a:defRPr sz="21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da-DK" dirty="0"/>
              <a:t>Meddelelser smartphone, radio, e-mail osv.</a:t>
            </a:r>
          </a:p>
          <a:p>
            <a:pPr marL="300037" indent="-300037">
              <a:spcBef>
                <a:spcPts val="1500"/>
              </a:spcBef>
              <a:buClrTx/>
              <a:buSzPct val="100000"/>
              <a:buFontTx/>
              <a:buChar char="•"/>
              <a:defRPr sz="21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da-DK" dirty="0"/>
              <a:t>Alarmerne vises internt på ZONITH-alarmdisplayet</a:t>
            </a:r>
          </a:p>
          <a:p>
            <a:pPr marL="300037" indent="-300037">
              <a:spcBef>
                <a:spcPts val="1500"/>
              </a:spcBef>
              <a:buClrTx/>
              <a:buSzPct val="100000"/>
              <a:buFontTx/>
              <a:buChar char="•"/>
              <a:defRPr sz="21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da-DK" dirty="0"/>
              <a:t>Alarmer kan også overføres til Alarm Control Center via standard SIA DC9 protokol</a:t>
            </a:r>
            <a:endParaRPr dirty="0"/>
          </a:p>
        </p:txBody>
      </p:sp>
      <p:pic>
        <p:nvPicPr>
          <p:cNvPr id="603" name="Alarm Screen.jpeg" descr="Alarm Screen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903" y="2326192"/>
            <a:ext cx="7192368" cy="40432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3" grpId="1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Prostokąt"/>
          <p:cNvSpPr/>
          <p:nvPr/>
        </p:nvSpPr>
        <p:spPr>
          <a:xfrm>
            <a:off x="-60861" y="748194"/>
            <a:ext cx="5855633" cy="8548261"/>
          </a:xfrm>
          <a:prstGeom prst="rect">
            <a:avLst/>
          </a:prstGeom>
          <a:solidFill>
            <a:srgbClr val="F9692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06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9854" y="2054592"/>
            <a:ext cx="7636919" cy="6093652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sp>
        <p:nvSpPr>
          <p:cNvPr id="607" name="RTLS user interface"/>
          <p:cNvSpPr txBox="1">
            <a:spLocks noGrp="1"/>
          </p:cNvSpPr>
          <p:nvPr>
            <p:ph type="title"/>
          </p:nvPr>
        </p:nvSpPr>
        <p:spPr>
          <a:xfrm>
            <a:off x="406400" y="1023476"/>
            <a:ext cx="5388372" cy="723901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>
            <a:normAutofit fontScale="90000"/>
          </a:bodyPr>
          <a:lstStyle>
            <a:lvl1pPr defTabSz="350520">
              <a:spcBef>
                <a:spcPts val="1600"/>
              </a:spcBef>
              <a:defRPr sz="3600">
                <a:solidFill>
                  <a:srgbClr val="FFFFFF"/>
                </a:solidFill>
              </a:defRPr>
            </a:lvl1pPr>
          </a:lstStyle>
          <a:p>
            <a:r>
              <a:rPr lang="da-DK" dirty="0"/>
              <a:t>RTLS-brugergrænseflade</a:t>
            </a:r>
            <a:endParaRPr dirty="0"/>
          </a:p>
        </p:txBody>
      </p:sp>
      <p:sp>
        <p:nvSpPr>
          <p:cNvPr id="608" name="1. List of all buildings with indoor positioning…"/>
          <p:cNvSpPr txBox="1">
            <a:spLocks noGrp="1"/>
          </p:cNvSpPr>
          <p:nvPr>
            <p:ph type="body" sz="half" idx="1"/>
          </p:nvPr>
        </p:nvSpPr>
        <p:spPr>
          <a:xfrm>
            <a:off x="447645" y="1965543"/>
            <a:ext cx="4858743" cy="6845484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>
            <a:normAutofit/>
          </a:bodyPr>
          <a:lstStyle/>
          <a:p>
            <a:pPr marL="0" indent="0" defTabSz="473201">
              <a:spcBef>
                <a:spcPts val="2200"/>
              </a:spcBef>
              <a:buClrTx/>
              <a:buSzTx/>
              <a:buFontTx/>
              <a:buNone/>
              <a:defRPr sz="2025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da-DK" dirty="0"/>
              <a:t>1. Liste over alle bygninger med indendørs positionering</a:t>
            </a:r>
          </a:p>
          <a:p>
            <a:pPr marL="0" indent="0" defTabSz="473201">
              <a:spcBef>
                <a:spcPts val="2200"/>
              </a:spcBef>
              <a:buClrTx/>
              <a:buSzTx/>
              <a:buFontTx/>
              <a:buNone/>
              <a:defRPr sz="2025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da-DK" dirty="0"/>
              <a:t>2. Filtrering af listen</a:t>
            </a:r>
          </a:p>
          <a:p>
            <a:pPr marL="0" indent="0" defTabSz="473201">
              <a:spcBef>
                <a:spcPts val="2200"/>
              </a:spcBef>
              <a:buClrTx/>
              <a:buSzTx/>
              <a:buFontTx/>
              <a:buNone/>
              <a:defRPr sz="2025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da-DK" dirty="0"/>
              <a:t>3. Liste over alle personer, der er placeret,   og en angivelse af positioneringsmetoden: GPS eller Bluetooth</a:t>
            </a:r>
          </a:p>
          <a:p>
            <a:pPr marL="0" indent="0" defTabSz="473201">
              <a:spcBef>
                <a:spcPts val="2200"/>
              </a:spcBef>
              <a:buClrTx/>
              <a:buSzTx/>
              <a:buFontTx/>
              <a:buNone/>
              <a:defRPr sz="2025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da-DK" dirty="0"/>
              <a:t>4. Geo-hegn angivet med blå hegn</a:t>
            </a:r>
          </a:p>
          <a:p>
            <a:pPr marL="0" indent="0" defTabSz="473201">
              <a:spcBef>
                <a:spcPts val="2200"/>
              </a:spcBef>
              <a:buClrTx/>
              <a:buSzTx/>
              <a:buFontTx/>
              <a:buNone/>
              <a:defRPr sz="2025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da-DK" dirty="0"/>
              <a:t>5. Ved at klikke på bygningsikonet zoomes de detaljerede bygningskort ind i</a:t>
            </a:r>
          </a:p>
          <a:p>
            <a:pPr marL="0" indent="0" defTabSz="473201">
              <a:spcBef>
                <a:spcPts val="2200"/>
              </a:spcBef>
              <a:buClrTx/>
              <a:buSzTx/>
              <a:buFontTx/>
              <a:buNone/>
              <a:defRPr sz="2025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da-DK" dirty="0"/>
              <a:t>6. Ikoner, der angiver personer placeret på kort via GPS</a:t>
            </a:r>
          </a:p>
          <a:p>
            <a:pPr marL="0" indent="0" defTabSz="473201">
              <a:spcBef>
                <a:spcPts val="2200"/>
              </a:spcBef>
              <a:buClrTx/>
              <a:buSzTx/>
              <a:buFontTx/>
              <a:buNone/>
              <a:defRPr sz="2025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da-DK" dirty="0"/>
              <a:t>7. Forskellige kort kan vælges</a:t>
            </a:r>
            <a:endParaRPr dirty="0"/>
          </a:p>
        </p:txBody>
      </p:sp>
      <p:pic>
        <p:nvPicPr>
          <p:cNvPr id="609" name="User Interface.jpeg" descr="User Interface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4514" y="2452026"/>
            <a:ext cx="7123946" cy="38439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25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9" grpId="1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First Response to fire and other alarms"/>
          <p:cNvSpPr txBox="1">
            <a:spLocks noGrp="1"/>
          </p:cNvSpPr>
          <p:nvPr>
            <p:ph type="title"/>
          </p:nvPr>
        </p:nvSpPr>
        <p:spPr>
          <a:xfrm>
            <a:off x="406400" y="1023476"/>
            <a:ext cx="6271370" cy="962919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>
            <a:normAutofit/>
          </a:bodyPr>
          <a:lstStyle>
            <a:lvl1pPr defTabSz="315468">
              <a:spcBef>
                <a:spcPts val="1500"/>
              </a:spcBef>
              <a:defRPr sz="2754"/>
            </a:lvl1pPr>
          </a:lstStyle>
          <a:p>
            <a:r>
              <a:rPr lang="da-DK" dirty="0"/>
              <a:t>Første reaktion på brand og andre alarmer</a:t>
            </a:r>
            <a:endParaRPr dirty="0"/>
          </a:p>
        </p:txBody>
      </p:sp>
      <p:pic>
        <p:nvPicPr>
          <p:cNvPr id="612" name="Empty house.png" descr="Empty hous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9929" y="2117891"/>
            <a:ext cx="5326791" cy="2996320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613" name="Fire_1. Panic Alarm Buttons.png" descr="Fire_1. Panic Alarm Button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9054" y="4359523"/>
            <a:ext cx="2514601" cy="5022608"/>
          </a:xfrm>
          <a:prstGeom prst="rect">
            <a:avLst/>
          </a:prstGeom>
          <a:ln w="12700">
            <a:miter lim="400000"/>
          </a:ln>
        </p:spPr>
      </p:pic>
      <p:pic>
        <p:nvPicPr>
          <p:cNvPr id="614" name="Obrazek" descr="Obrazek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21776" flipH="1">
            <a:off x="8533327" y="5253153"/>
            <a:ext cx="2184401" cy="495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15" name="FIRE.png" descr="FIR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3395" y="1950179"/>
            <a:ext cx="1422401" cy="1447801"/>
          </a:xfrm>
          <a:prstGeom prst="rect">
            <a:avLst/>
          </a:prstGeom>
          <a:ln w="12700">
            <a:miter lim="400000"/>
          </a:ln>
        </p:spPr>
      </p:pic>
      <p:sp>
        <p:nvSpPr>
          <p:cNvPr id="616" name="Instant notification, when fire arise…"/>
          <p:cNvSpPr txBox="1">
            <a:spLocks noGrp="1"/>
          </p:cNvSpPr>
          <p:nvPr>
            <p:ph type="body" sz="quarter" idx="4294967295"/>
          </p:nvPr>
        </p:nvSpPr>
        <p:spPr>
          <a:xfrm>
            <a:off x="429022" y="2576878"/>
            <a:ext cx="6226125" cy="3911068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>
            <a:normAutofit/>
          </a:bodyPr>
          <a:lstStyle/>
          <a:p>
            <a:pPr marL="228600" indent="-228600">
              <a:buClrTx/>
              <a:buSzPct val="100000"/>
              <a:buFontTx/>
              <a:buChar char="•"/>
              <a:defRPr sz="20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da-DK" dirty="0"/>
              <a:t>Øjeblikkelig meddelelse, når der opstår brand</a:t>
            </a:r>
          </a:p>
          <a:p>
            <a:pPr marL="228600" indent="-228600">
              <a:buClrTx/>
              <a:buSzPct val="100000"/>
              <a:buFontTx/>
              <a:buChar char="•"/>
              <a:defRPr sz="20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da-DK" dirty="0"/>
              <a:t>Anmeldelsen vil indeholde detaljerede oplysninger om brandstedet.</a:t>
            </a:r>
          </a:p>
          <a:p>
            <a:pPr marL="228600" indent="-228600">
              <a:buClrTx/>
              <a:buSzPct val="100000"/>
              <a:buFontTx/>
              <a:buChar char="•"/>
              <a:defRPr sz="20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da-DK" dirty="0"/>
              <a:t>Hurtig reaktion fra førstehjælpere, sparer tid og i tilfælde af falsk alarm vil begrænse de ekstra omkostninger ved at mobilisere brandvæsenet</a:t>
            </a:r>
            <a:endParaRPr dirty="0"/>
          </a:p>
        </p:txBody>
      </p:sp>
      <p:pic>
        <p:nvPicPr>
          <p:cNvPr id="617" name="Guy Outside.png" descr="Guy Outside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4783" y="4580334"/>
            <a:ext cx="363795" cy="8116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32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ntr" presetSubtype="32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3" grpId="3" animBg="1" advAuto="0"/>
      <p:bldP spid="614" grpId="2" animBg="1" advAuto="0"/>
      <p:bldP spid="615" grpId="1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HOW DOES MASS NOTIFICATION WORKs"/>
          <p:cNvSpPr txBox="1">
            <a:spLocks noGrp="1"/>
          </p:cNvSpPr>
          <p:nvPr>
            <p:ph type="title"/>
          </p:nvPr>
        </p:nvSpPr>
        <p:spPr>
          <a:xfrm>
            <a:off x="406400" y="1023476"/>
            <a:ext cx="6329436" cy="1051270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>
            <a:normAutofit/>
          </a:bodyPr>
          <a:lstStyle>
            <a:lvl1pPr defTabSz="292100">
              <a:spcBef>
                <a:spcPts val="1400"/>
              </a:spcBef>
              <a:defRPr sz="3000"/>
            </a:lvl1pPr>
          </a:lstStyle>
          <a:p>
            <a:r>
              <a:rPr lang="da-DK" dirty="0"/>
              <a:t>HVORDAN virker masse ANMELDELSE</a:t>
            </a:r>
            <a:endParaRPr dirty="0"/>
          </a:p>
        </p:txBody>
      </p:sp>
      <p:sp>
        <p:nvSpPr>
          <p:cNvPr id="620" name="A critical situation arises and security or the reception presses an alarm button…"/>
          <p:cNvSpPr txBox="1">
            <a:spLocks noGrp="1"/>
          </p:cNvSpPr>
          <p:nvPr>
            <p:ph type="body" sz="half" idx="4294967295"/>
          </p:nvPr>
        </p:nvSpPr>
        <p:spPr>
          <a:xfrm>
            <a:off x="457200" y="2507647"/>
            <a:ext cx="5501680" cy="6108701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>
            <a:normAutofit/>
          </a:bodyPr>
          <a:lstStyle/>
          <a:p>
            <a:pPr marL="219455" indent="-219455" defTabSz="560831">
              <a:spcBef>
                <a:spcPts val="2600"/>
              </a:spcBef>
              <a:buClr>
                <a:srgbClr val="FFFFFF"/>
              </a:buClr>
              <a:buSzPct val="100000"/>
              <a:buChar char="•"/>
              <a:defRPr sz="2208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da-DK" dirty="0"/>
              <a:t>Der opstår en kritisk situation, og vagten eller receptionen trykker på en alarmknap</a:t>
            </a:r>
          </a:p>
          <a:p>
            <a:pPr marL="219455" indent="-219455" defTabSz="560831">
              <a:spcBef>
                <a:spcPts val="2600"/>
              </a:spcBef>
              <a:buClr>
                <a:srgbClr val="FFFFFF"/>
              </a:buClr>
              <a:buSzPct val="100000"/>
              <a:buChar char="•"/>
              <a:defRPr sz="2208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da-DK" dirty="0"/>
              <a:t>Straks underrettes alle de ansatte ved at alarm-besked kommer op på alle pc'er i det lokale netværk</a:t>
            </a:r>
          </a:p>
          <a:p>
            <a:pPr marL="219455" indent="-219455" defTabSz="560831">
              <a:spcBef>
                <a:spcPts val="2600"/>
              </a:spcBef>
              <a:buClr>
                <a:srgbClr val="FFFFFF"/>
              </a:buClr>
              <a:buSzPct val="100000"/>
              <a:buChar char="•"/>
              <a:defRPr sz="2208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da-DK" dirty="0"/>
              <a:t>Folk vil vide præcis, hvad de skal gøre! (GÅ TIL HOVED-UDGANG)</a:t>
            </a:r>
          </a:p>
          <a:p>
            <a:pPr marL="219455" indent="-219455" defTabSz="560831">
              <a:spcBef>
                <a:spcPts val="2600"/>
              </a:spcBef>
              <a:buClr>
                <a:srgbClr val="FFFFFF"/>
              </a:buClr>
              <a:buSzPct val="100000"/>
              <a:buChar char="•"/>
              <a:defRPr sz="2208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da-DK" dirty="0"/>
              <a:t>Arbejdet kan kun fortsættes, når meddelelsesvinduet er lukket</a:t>
            </a:r>
          </a:p>
          <a:p>
            <a:pPr marL="219455" indent="-219455" defTabSz="560831">
              <a:spcBef>
                <a:spcPts val="2600"/>
              </a:spcBef>
              <a:buClr>
                <a:srgbClr val="FFFFFF"/>
              </a:buClr>
              <a:buSzPct val="100000"/>
              <a:buChar char="•"/>
              <a:defRPr sz="2208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da-DK" dirty="0"/>
              <a:t>Lydløs meddelelse. Ingen panik!</a:t>
            </a:r>
            <a:endParaRPr dirty="0"/>
          </a:p>
        </p:txBody>
      </p:sp>
      <p:pic>
        <p:nvPicPr>
          <p:cNvPr id="621" name="IMG1.jpeg" descr="IMG1.jpe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46582" y="2115290"/>
            <a:ext cx="6071858" cy="5820577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75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1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Prostokąt"/>
          <p:cNvSpPr/>
          <p:nvPr/>
        </p:nvSpPr>
        <p:spPr>
          <a:xfrm>
            <a:off x="-18643" y="787974"/>
            <a:ext cx="13036659" cy="661504"/>
          </a:xfrm>
          <a:prstGeom prst="rect">
            <a:avLst/>
          </a:prstGeom>
          <a:solidFill>
            <a:srgbClr val="F9692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2" name="Overview over Customers using ZONITH Solutions"/>
          <p:cNvSpPr txBox="1">
            <a:spLocks noGrp="1"/>
          </p:cNvSpPr>
          <p:nvPr>
            <p:ph type="title"/>
          </p:nvPr>
        </p:nvSpPr>
        <p:spPr>
          <a:xfrm>
            <a:off x="694659" y="931332"/>
            <a:ext cx="11598937" cy="518146"/>
          </a:xfrm>
          <a:prstGeom prst="rect">
            <a:avLst/>
          </a:prstGeom>
        </p:spPr>
        <p:txBody>
          <a:bodyPr>
            <a:normAutofit/>
          </a:bodyPr>
          <a:lstStyle>
            <a:lvl1pPr defTabSz="315468">
              <a:spcBef>
                <a:spcPts val="1500"/>
              </a:spcBef>
              <a:defRPr sz="3240">
                <a:solidFill>
                  <a:srgbClr val="FFFFFF"/>
                </a:solidFill>
              </a:defRPr>
            </a:lvl1pPr>
          </a:lstStyle>
          <a:p>
            <a:r>
              <a:rPr lang="da-DK" dirty="0"/>
              <a:t>Oversigt over kunder, der bruger ZONITH-løsninger</a:t>
            </a:r>
            <a:endParaRPr dirty="0"/>
          </a:p>
        </p:txBody>
      </p:sp>
      <p:pic>
        <p:nvPicPr>
          <p:cNvPr id="393" name="Industry-Overview.jpg" descr="Industry-Overvie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6180"/>
            <a:ext cx="13004800" cy="79460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3" name="PC copy.png" descr="PC cop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5634" y="2092543"/>
            <a:ext cx="7988947" cy="6025136"/>
          </a:xfrm>
          <a:prstGeom prst="rect">
            <a:avLst/>
          </a:prstGeom>
          <a:ln w="12700">
            <a:miter lim="400000"/>
          </a:ln>
          <a:effectLst>
            <a:outerShdw blurRad="571500" rotWithShape="0">
              <a:srgbClr val="000000">
                <a:alpha val="74621"/>
              </a:srgbClr>
            </a:outerShdw>
          </a:effectLst>
        </p:spPr>
      </p:pic>
      <p:sp>
        <p:nvSpPr>
          <p:cNvPr id="624" name="Logo and background color can be tailored to meet any organisational demands…"/>
          <p:cNvSpPr txBox="1">
            <a:spLocks noGrp="1"/>
          </p:cNvSpPr>
          <p:nvPr>
            <p:ph type="body" sz="quarter" idx="4294967295"/>
          </p:nvPr>
        </p:nvSpPr>
        <p:spPr>
          <a:xfrm>
            <a:off x="431800" y="2656676"/>
            <a:ext cx="4871393" cy="3363636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234"/>
              </a:srgbClr>
            </a:outerShdw>
          </a:effectLst>
        </p:spPr>
        <p:txBody>
          <a:bodyPr>
            <a:normAutofit/>
          </a:bodyPr>
          <a:lstStyle/>
          <a:p>
            <a:pPr marL="228600" indent="-228600">
              <a:buClrTx/>
              <a:buSzPct val="100000"/>
              <a:buFontTx/>
              <a:buChar char="•"/>
              <a:defRPr sz="23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da-DK" dirty="0"/>
              <a:t>Logo og baggrundsfarve kan skræddersys til at opfylde eventuelle organisatoriske krav</a:t>
            </a:r>
          </a:p>
          <a:p>
            <a:pPr marL="228600" indent="-228600">
              <a:buClrTx/>
              <a:buSzPct val="100000"/>
              <a:buFontTx/>
              <a:buChar char="•"/>
              <a:defRPr sz="23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da-DK" dirty="0"/>
              <a:t>Understøttede lokale meddelelsessprog</a:t>
            </a:r>
            <a:endParaRPr dirty="0"/>
          </a:p>
        </p:txBody>
      </p:sp>
      <p:pic>
        <p:nvPicPr>
          <p:cNvPr id="625" name="Picture 13" descr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3789" y="2986886"/>
            <a:ext cx="5744283" cy="3237686"/>
          </a:xfrm>
          <a:prstGeom prst="rect">
            <a:avLst/>
          </a:prstGeom>
          <a:ln w="12700">
            <a:miter lim="400000"/>
          </a:ln>
        </p:spPr>
      </p:pic>
      <p:sp>
        <p:nvSpPr>
          <p:cNvPr id="626" name="MASS NOTIFICATION adjustments"/>
          <p:cNvSpPr txBox="1">
            <a:spLocks noGrp="1"/>
          </p:cNvSpPr>
          <p:nvPr>
            <p:ph type="title"/>
          </p:nvPr>
        </p:nvSpPr>
        <p:spPr>
          <a:xfrm>
            <a:off x="406400" y="1023476"/>
            <a:ext cx="7095679" cy="1443270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234"/>
              </a:srgbClr>
            </a:outerShdw>
          </a:effectLst>
        </p:spPr>
        <p:txBody>
          <a:bodyPr>
            <a:normAutofit/>
          </a:bodyPr>
          <a:lstStyle>
            <a:lvl1pPr defTabSz="414781">
              <a:spcBef>
                <a:spcPts val="600"/>
              </a:spcBef>
              <a:defRPr sz="4260"/>
            </a:lvl1pPr>
          </a:lstStyle>
          <a:p>
            <a:r>
              <a:rPr lang="da-DK" dirty="0"/>
              <a:t>MASSEANMELDELSES justeringer</a:t>
            </a:r>
            <a:endParaRPr dirty="0"/>
          </a:p>
        </p:txBody>
      </p:sp>
      <p:pic>
        <p:nvPicPr>
          <p:cNvPr id="627" name="Picture 8" descr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7924" y="2955399"/>
            <a:ext cx="5856013" cy="3300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628" name="Picture 2" descr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4335" y="2958896"/>
            <a:ext cx="5843388" cy="32935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32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20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" presetClass="entr" presetSubtype="32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20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" presetClass="exit" presetSubtype="32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box(out)">
                                      <p:cBhvr>
                                        <p:cTn id="18" dur="2000" fill="hold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5" grpId="1" animBg="1" advAuto="0"/>
      <p:bldP spid="627" grpId="2" animBg="1" advAuto="0"/>
      <p:bldP spid="628" grpId="3" animBg="1" advAuto="0"/>
      <p:bldP spid="628" grpId="5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How are MASS NOTIFICATION activated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350520">
              <a:spcBef>
                <a:spcPts val="500"/>
              </a:spcBef>
              <a:defRPr sz="3600">
                <a:solidFill>
                  <a:srgbClr val="F96927"/>
                </a:solidFill>
              </a:defRPr>
            </a:lvl1pPr>
          </a:lstStyle>
          <a:p>
            <a:r>
              <a:rPr lang="da-DK" dirty="0"/>
              <a:t>Hvordan aktiveres MASSE NOTIFICATION?</a:t>
            </a:r>
            <a:endParaRPr dirty="0"/>
          </a:p>
        </p:txBody>
      </p:sp>
      <p:pic>
        <p:nvPicPr>
          <p:cNvPr id="632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619" y="2331179"/>
            <a:ext cx="8003562" cy="3427649"/>
          </a:xfrm>
          <a:prstGeom prst="rect">
            <a:avLst/>
          </a:prstGeom>
          <a:ln w="12700">
            <a:miter lim="400000"/>
          </a:ln>
        </p:spPr>
      </p:pic>
      <p:sp>
        <p:nvSpPr>
          <p:cNvPr id="633" name="Security officers, reception staff or other managers have a small display on their PC or Windows tablet with predefined alarm buttons…"/>
          <p:cNvSpPr txBox="1">
            <a:spLocks noGrp="1"/>
          </p:cNvSpPr>
          <p:nvPr>
            <p:ph type="body" sz="half" idx="4294967295"/>
          </p:nvPr>
        </p:nvSpPr>
        <p:spPr>
          <a:xfrm>
            <a:off x="406400" y="6661232"/>
            <a:ext cx="12447654" cy="2605596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234"/>
              </a:srgbClr>
            </a:outerShdw>
          </a:effectLst>
        </p:spPr>
        <p:txBody>
          <a:bodyPr>
            <a:normAutofit/>
          </a:bodyPr>
          <a:lstStyle/>
          <a:p>
            <a:pPr marL="210311" indent="-210311" defTabSz="537463">
              <a:spcBef>
                <a:spcPts val="2500"/>
              </a:spcBef>
              <a:buClrTx/>
              <a:buSzPct val="100000"/>
              <a:buFontTx/>
              <a:buChar char="•"/>
              <a:defRPr sz="2116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da-DK" dirty="0"/>
              <a:t>Sikkerhedsmedarbejdere, receptionspersonale eller andre ledere har en lille skærm på deres pc eller Windows-tablet med foruddefinerede alarmknapper</a:t>
            </a:r>
          </a:p>
          <a:p>
            <a:pPr marL="210311" indent="-210311" defTabSz="537463">
              <a:spcBef>
                <a:spcPts val="2500"/>
              </a:spcBef>
              <a:buClrTx/>
              <a:buSzPct val="100000"/>
              <a:buFontTx/>
              <a:buChar char="•"/>
              <a:defRPr sz="2116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da-DK" dirty="0"/>
              <a:t>Udvalgte medarbejdere kan frie tekst beskeder</a:t>
            </a:r>
          </a:p>
          <a:p>
            <a:pPr marL="210311" indent="-210311" defTabSz="537463">
              <a:spcBef>
                <a:spcPts val="2500"/>
              </a:spcBef>
              <a:buClrTx/>
              <a:buSzPct val="100000"/>
              <a:buFontTx/>
              <a:buChar char="•"/>
              <a:defRPr sz="2116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da-DK" dirty="0"/>
              <a:t>Massemeddelelser kan også automatisk aktiveres fra: brandalarmsystemer, panikknapper osv.</a:t>
            </a:r>
            <a:endParaRPr dirty="0"/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Centralised server"/>
          <p:cNvSpPr txBox="1">
            <a:spLocks noGrp="1"/>
          </p:cNvSpPr>
          <p:nvPr>
            <p:ph type="title"/>
          </p:nvPr>
        </p:nvSpPr>
        <p:spPr>
          <a:xfrm>
            <a:off x="406400" y="1023476"/>
            <a:ext cx="5724924" cy="861512"/>
          </a:xfrm>
          <a:prstGeom prst="rect">
            <a:avLst/>
          </a:prstGeom>
        </p:spPr>
        <p:txBody>
          <a:bodyPr/>
          <a:lstStyle>
            <a:lvl1pPr defTabSz="403097">
              <a:spcBef>
                <a:spcPts val="1900"/>
              </a:spcBef>
              <a:defRPr sz="4140"/>
            </a:lvl1pPr>
          </a:lstStyle>
          <a:p>
            <a:r>
              <a:rPr dirty="0"/>
              <a:t>Central server</a:t>
            </a:r>
          </a:p>
        </p:txBody>
      </p:sp>
      <p:pic>
        <p:nvPicPr>
          <p:cNvPr id="636" name="Obrazek" descr="Obrazek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8735" y="7165405"/>
            <a:ext cx="5719599" cy="1682034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637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771" y="1848975"/>
            <a:ext cx="6034182" cy="4787175"/>
          </a:xfrm>
          <a:prstGeom prst="rect">
            <a:avLst/>
          </a:prstGeom>
          <a:ln w="12700">
            <a:miter lim="400000"/>
          </a:ln>
        </p:spPr>
      </p:pic>
      <p:sp>
        <p:nvSpPr>
          <p:cNvPr id="638" name="Cost-effective, easy maintenance, simple integration and ability to add multiple buildings when the need arises…"/>
          <p:cNvSpPr txBox="1">
            <a:spLocks noGrp="1"/>
          </p:cNvSpPr>
          <p:nvPr>
            <p:ph type="body" sz="half" idx="4294967295"/>
          </p:nvPr>
        </p:nvSpPr>
        <p:spPr>
          <a:xfrm>
            <a:off x="6809188" y="1774653"/>
            <a:ext cx="5918046" cy="7362975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>
            <a:normAutofit/>
          </a:bodyPr>
          <a:lstStyle/>
          <a:p>
            <a:pPr marL="224027" indent="-224027" defTabSz="572516">
              <a:spcBef>
                <a:spcPts val="2700"/>
              </a:spcBef>
              <a:buClr>
                <a:srgbClr val="FFFFFF"/>
              </a:buClr>
              <a:buSzPct val="100000"/>
              <a:buChar char="•"/>
              <a:defRPr sz="2156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da-DK" dirty="0"/>
              <a:t>Omkostningseffektiv, nem vedligeholdelse, enkel integration og mulighed for at tilføje flere bygninger, når behovet opstår</a:t>
            </a:r>
          </a:p>
          <a:p>
            <a:pPr marL="224027" indent="-224027" defTabSz="572516">
              <a:spcBef>
                <a:spcPts val="2700"/>
              </a:spcBef>
              <a:buClr>
                <a:srgbClr val="FFFFFF"/>
              </a:buClr>
              <a:buSzPct val="100000"/>
              <a:buChar char="•"/>
              <a:defRPr sz="2156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da-DK" dirty="0"/>
              <a:t>Panik Alarmering - panik knapper til at bære og montere</a:t>
            </a:r>
          </a:p>
          <a:p>
            <a:pPr marL="224027" indent="-224027" defTabSz="572516">
              <a:spcBef>
                <a:spcPts val="2700"/>
              </a:spcBef>
              <a:buClr>
                <a:srgbClr val="FFFFFF"/>
              </a:buClr>
              <a:buSzPct val="100000"/>
              <a:buChar char="•"/>
              <a:defRPr sz="2156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da-DK" dirty="0"/>
              <a:t>Overvågning af alle alarmer ved kun at bruge ét system til alle bygninger</a:t>
            </a:r>
          </a:p>
          <a:p>
            <a:pPr marL="224027" indent="-224027" defTabSz="572516">
              <a:spcBef>
                <a:spcPts val="2700"/>
              </a:spcBef>
              <a:buClr>
                <a:srgbClr val="FFFFFF"/>
              </a:buClr>
              <a:buSzPct val="100000"/>
              <a:buChar char="•"/>
              <a:defRPr sz="2156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da-DK" dirty="0"/>
              <a:t>Nye avancerede og fleksible sikkerhedsfunktioner</a:t>
            </a:r>
          </a:p>
          <a:p>
            <a:pPr marL="224027" indent="-224027" defTabSz="572516">
              <a:spcBef>
                <a:spcPts val="2700"/>
              </a:spcBef>
              <a:buClr>
                <a:srgbClr val="FFFFFF"/>
              </a:buClr>
              <a:buSzPct val="100000"/>
              <a:buChar char="•"/>
              <a:defRPr sz="2156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da-DK" dirty="0"/>
              <a:t>Placering af personalet, når der opstår panikalarm</a:t>
            </a:r>
          </a:p>
          <a:p>
            <a:pPr marL="224027" indent="-224027" defTabSz="572516">
              <a:spcBef>
                <a:spcPts val="2700"/>
              </a:spcBef>
              <a:buClr>
                <a:srgbClr val="FFFFFF"/>
              </a:buClr>
              <a:buSzPct val="100000"/>
              <a:buChar char="•"/>
              <a:defRPr sz="2156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da-DK" dirty="0"/>
              <a:t>Automatisk meddelelse til kolleger og vagter</a:t>
            </a:r>
          </a:p>
          <a:p>
            <a:pPr marL="224027" indent="-224027" defTabSz="572516">
              <a:spcBef>
                <a:spcPts val="2700"/>
              </a:spcBef>
              <a:buClr>
                <a:srgbClr val="FFFFFF"/>
              </a:buClr>
              <a:buSzPct val="100000"/>
              <a:buChar char="•"/>
              <a:defRPr sz="2156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da-DK" dirty="0"/>
              <a:t>Hurtig reaktionstid på hændelser</a:t>
            </a:r>
            <a:endParaRPr dirty="0"/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HOw the Receivers are placed and connected to server"/>
          <p:cNvSpPr txBox="1">
            <a:spLocks noGrp="1"/>
          </p:cNvSpPr>
          <p:nvPr>
            <p:ph type="title"/>
          </p:nvPr>
        </p:nvSpPr>
        <p:spPr>
          <a:xfrm>
            <a:off x="406400" y="1013117"/>
            <a:ext cx="12192000" cy="723901"/>
          </a:xfrm>
          <a:prstGeom prst="rect">
            <a:avLst/>
          </a:prstGeom>
        </p:spPr>
        <p:txBody>
          <a:bodyPr>
            <a:normAutofit/>
          </a:bodyPr>
          <a:lstStyle>
            <a:lvl1pPr defTabSz="297941">
              <a:spcBef>
                <a:spcPts val="400"/>
              </a:spcBef>
              <a:defRPr sz="3059">
                <a:solidFill>
                  <a:srgbClr val="F96927"/>
                </a:solidFill>
              </a:defRPr>
            </a:lvl1pPr>
          </a:lstStyle>
          <a:p>
            <a:r>
              <a:rPr lang="da-DK" dirty="0"/>
              <a:t>Hvordan modtagerne er placeret og tilsluttet server</a:t>
            </a:r>
            <a:endParaRPr dirty="0"/>
          </a:p>
        </p:txBody>
      </p:sp>
      <p:grpSp>
        <p:nvGrpSpPr>
          <p:cNvPr id="644" name="Grupuj"/>
          <p:cNvGrpSpPr/>
          <p:nvPr/>
        </p:nvGrpSpPr>
        <p:grpSpPr>
          <a:xfrm>
            <a:off x="1412643" y="3052501"/>
            <a:ext cx="8305618" cy="3862191"/>
            <a:chOff x="0" y="0"/>
            <a:chExt cx="8305617" cy="3862190"/>
          </a:xfrm>
        </p:grpSpPr>
        <p:pic>
          <p:nvPicPr>
            <p:cNvPr id="641" name="Picture 3" descr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305618" cy="37844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2" name="Picture 2" descr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96279" y="2774880"/>
              <a:ext cx="1845349" cy="10873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43" name="TextBox 5"/>
            <p:cNvSpPr txBox="1"/>
            <p:nvPr/>
          </p:nvSpPr>
          <p:spPr>
            <a:xfrm>
              <a:off x="5877562" y="3281435"/>
              <a:ext cx="688081" cy="2934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spcBef>
                  <a:spcPts val="0"/>
                </a:spcBef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TCP/IP</a:t>
              </a:r>
            </a:p>
          </p:txBody>
        </p:sp>
      </p:grpSp>
      <p:sp>
        <p:nvSpPr>
          <p:cNvPr id="645" name="Internal server or Dedicated Cloud Server"/>
          <p:cNvSpPr txBox="1"/>
          <p:nvPr/>
        </p:nvSpPr>
        <p:spPr>
          <a:xfrm>
            <a:off x="9807711" y="5840390"/>
            <a:ext cx="2178373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rPr lang="da-DK" dirty="0"/>
              <a:t>Intern server eller dedikeret cloudserver</a:t>
            </a:r>
            <a:endParaRPr dirty="0"/>
          </a:p>
        </p:txBody>
      </p:sp>
      <p:pic>
        <p:nvPicPr>
          <p:cNvPr id="646" name="ZONITH-Bluetooth-Receiver-ceiling.png" descr="ZONITH-Bluetooth-Receiver-ceilin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1455" y="1817775"/>
            <a:ext cx="2033886" cy="2033886"/>
          </a:xfrm>
          <a:prstGeom prst="rect">
            <a:avLst/>
          </a:prstGeom>
          <a:ln w="12700">
            <a:miter lim="400000"/>
          </a:ln>
        </p:spPr>
      </p:pic>
      <p:pic>
        <p:nvPicPr>
          <p:cNvPr id="647" name="Obrazek" descr="Obrazek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775709" flipH="1">
            <a:off x="8546027" y="3398953"/>
            <a:ext cx="2184401" cy="495301"/>
          </a:xfrm>
          <a:prstGeom prst="rect">
            <a:avLst/>
          </a:prstGeom>
          <a:ln w="12700">
            <a:miter lim="400000"/>
          </a:ln>
        </p:spPr>
      </p:pic>
      <p:sp>
        <p:nvSpPr>
          <p:cNvPr id="648" name="Only one central Windows server needed…"/>
          <p:cNvSpPr txBox="1">
            <a:spLocks noGrp="1"/>
          </p:cNvSpPr>
          <p:nvPr>
            <p:ph type="body" sz="quarter" idx="4294967295"/>
          </p:nvPr>
        </p:nvSpPr>
        <p:spPr>
          <a:xfrm>
            <a:off x="406400" y="7531100"/>
            <a:ext cx="12192000" cy="1960156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234"/>
              </a:srgbClr>
            </a:outerShdw>
          </a:effectLst>
        </p:spPr>
        <p:txBody>
          <a:bodyPr>
            <a:normAutofit/>
          </a:bodyPr>
          <a:lstStyle/>
          <a:p>
            <a:pPr marL="228600" indent="-228600">
              <a:spcBef>
                <a:spcPts val="1500"/>
              </a:spcBef>
              <a:buClrTx/>
              <a:buSzPct val="100000"/>
              <a:buFontTx/>
              <a:buChar char="•"/>
              <a:defRPr sz="23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da-DK" dirty="0"/>
              <a:t>Der kræves kun én central Windows-server</a:t>
            </a:r>
          </a:p>
          <a:p>
            <a:pPr marL="228600" indent="-228600">
              <a:spcBef>
                <a:spcPts val="1500"/>
              </a:spcBef>
              <a:buClrTx/>
              <a:buSzPct val="100000"/>
              <a:buFontTx/>
              <a:buChar char="•"/>
              <a:defRPr sz="23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da-DK" dirty="0"/>
              <a:t>Serveren kan placeres internt eller i et </a:t>
            </a:r>
            <a:r>
              <a:rPr lang="da-DK" dirty="0" err="1"/>
              <a:t>hostingcenter</a:t>
            </a:r>
            <a:endParaRPr lang="da-DK" dirty="0"/>
          </a:p>
          <a:p>
            <a:pPr marL="228600" indent="-228600">
              <a:spcBef>
                <a:spcPts val="1500"/>
              </a:spcBef>
              <a:buClrTx/>
              <a:buSzPct val="100000"/>
              <a:buFontTx/>
              <a:buChar char="•"/>
              <a:defRPr sz="23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da-DK" dirty="0"/>
              <a:t>Understøtter mange bygninger, kontorer eller enkeltpersoner, omkostningseffektiv løsning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7" grpId="1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olution overview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350520">
              <a:spcBef>
                <a:spcPts val="1600"/>
              </a:spcBef>
              <a:defRPr sz="3600">
                <a:solidFill>
                  <a:srgbClr val="F96927"/>
                </a:solidFill>
              </a:defRPr>
            </a:lvl1pPr>
          </a:lstStyle>
          <a:p>
            <a:r>
              <a:rPr lang="da-DK" dirty="0"/>
              <a:t>Løsnings oversigt </a:t>
            </a:r>
            <a:endParaRPr dirty="0"/>
          </a:p>
        </p:txBody>
      </p:sp>
      <p:sp>
        <p:nvSpPr>
          <p:cNvPr id="396" name="Staff Safety…"/>
          <p:cNvSpPr txBox="1"/>
          <p:nvPr/>
        </p:nvSpPr>
        <p:spPr>
          <a:xfrm>
            <a:off x="7795071" y="7490997"/>
            <a:ext cx="5744568" cy="1960156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228600" indent="-228600">
              <a:spcBef>
                <a:spcPts val="1800"/>
              </a:spcBef>
              <a:buSzPct val="100000"/>
              <a:buChar char="•"/>
              <a:defRPr sz="25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da-DK" dirty="0"/>
              <a:t>Personalets sikkerhed</a:t>
            </a:r>
          </a:p>
          <a:p>
            <a:pPr marL="228600" indent="-228600">
              <a:spcBef>
                <a:spcPts val="1800"/>
              </a:spcBef>
              <a:buSzPct val="100000"/>
              <a:buChar char="•"/>
              <a:defRPr sz="25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da-DK" dirty="0"/>
              <a:t>Visualisering af alarm</a:t>
            </a:r>
          </a:p>
          <a:p>
            <a:pPr marL="228600" indent="-228600">
              <a:spcBef>
                <a:spcPts val="1800"/>
              </a:spcBef>
              <a:buSzPct val="100000"/>
              <a:buChar char="•"/>
              <a:defRPr sz="25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da-DK" dirty="0"/>
              <a:t>Alarmer går </a:t>
            </a:r>
            <a:r>
              <a:rPr lang="da-DK"/>
              <a:t>til kolleger</a:t>
            </a:r>
            <a:endParaRPr dirty="0"/>
          </a:p>
        </p:txBody>
      </p:sp>
      <p:sp>
        <p:nvSpPr>
          <p:cNvPr id="397" name="Discreet Panic Alerting…"/>
          <p:cNvSpPr txBox="1"/>
          <p:nvPr/>
        </p:nvSpPr>
        <p:spPr>
          <a:xfrm>
            <a:off x="937071" y="7490997"/>
            <a:ext cx="5744568" cy="1960156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228600" indent="-228600">
              <a:spcBef>
                <a:spcPts val="1800"/>
              </a:spcBef>
              <a:buClr>
                <a:srgbClr val="FFFFFF"/>
              </a:buClr>
              <a:buSzPct val="100000"/>
              <a:buFont typeface="Open Sans Regular"/>
              <a:buChar char="•"/>
              <a:defRPr sz="25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da-DK" dirty="0"/>
              <a:t>Diskret Panik Alarmering</a:t>
            </a:r>
          </a:p>
          <a:p>
            <a:pPr marL="228600" indent="-228600">
              <a:spcBef>
                <a:spcPts val="1800"/>
              </a:spcBef>
              <a:buClr>
                <a:srgbClr val="FFFFFF"/>
              </a:buClr>
              <a:buSzPct val="100000"/>
              <a:buFont typeface="Open Sans Regular"/>
              <a:buChar char="•"/>
              <a:defRPr sz="25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da-DK" dirty="0"/>
              <a:t>Indendørs positionering</a:t>
            </a:r>
          </a:p>
          <a:p>
            <a:pPr marL="228600" indent="-228600">
              <a:spcBef>
                <a:spcPts val="1800"/>
              </a:spcBef>
              <a:buClr>
                <a:srgbClr val="FFFFFF"/>
              </a:buClr>
              <a:buSzPct val="100000"/>
              <a:buFont typeface="Open Sans Regular"/>
              <a:buChar char="•"/>
              <a:defRPr sz="25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da-DK" dirty="0"/>
              <a:t>Udendørs positionering</a:t>
            </a:r>
            <a:endParaRPr dirty="0"/>
          </a:p>
        </p:txBody>
      </p:sp>
      <p:pic>
        <p:nvPicPr>
          <p:cNvPr id="398" name="ZONITH-House-Explainer.png" descr="ZONITH-House-Explainer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638" y="1550472"/>
            <a:ext cx="12192001" cy="58098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House.png" descr="Hous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6078" y="3412164"/>
            <a:ext cx="7110159" cy="3999465"/>
          </a:xfrm>
          <a:prstGeom prst="rect">
            <a:avLst/>
          </a:prstGeom>
          <a:ln w="12700">
            <a:miter lim="400000"/>
          </a:ln>
        </p:spPr>
      </p:pic>
      <p:sp>
        <p:nvSpPr>
          <p:cNvPr id="401" name="Linia"/>
          <p:cNvSpPr/>
          <p:nvPr/>
        </p:nvSpPr>
        <p:spPr>
          <a:xfrm flipV="1">
            <a:off x="9695594" y="2844409"/>
            <a:ext cx="112587" cy="1275422"/>
          </a:xfrm>
          <a:prstGeom prst="line">
            <a:avLst/>
          </a:prstGeom>
          <a:ln w="76200">
            <a:solidFill>
              <a:schemeClr val="accent4">
                <a:hueOff val="-1395324"/>
                <a:satOff val="-3373"/>
                <a:lumOff val="-9849"/>
              </a:scheme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/>
            </a:pPr>
            <a:endParaRPr/>
          </a:p>
        </p:txBody>
      </p:sp>
      <p:sp>
        <p:nvSpPr>
          <p:cNvPr id="402" name="Linia"/>
          <p:cNvSpPr/>
          <p:nvPr/>
        </p:nvSpPr>
        <p:spPr>
          <a:xfrm flipV="1">
            <a:off x="11174595" y="3784158"/>
            <a:ext cx="597211" cy="597211"/>
          </a:xfrm>
          <a:prstGeom prst="line">
            <a:avLst/>
          </a:prstGeom>
          <a:ln w="76200">
            <a:solidFill>
              <a:schemeClr val="accent4">
                <a:hueOff val="-1395324"/>
                <a:satOff val="-3373"/>
                <a:lumOff val="-9849"/>
              </a:scheme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/>
            </a:pPr>
            <a:endParaRPr/>
          </a:p>
        </p:txBody>
      </p:sp>
      <p:sp>
        <p:nvSpPr>
          <p:cNvPr id="403" name="Safety indoors"/>
          <p:cNvSpPr txBox="1">
            <a:spLocks noGrp="1"/>
          </p:cNvSpPr>
          <p:nvPr>
            <p:ph type="title"/>
          </p:nvPr>
        </p:nvSpPr>
        <p:spPr>
          <a:xfrm>
            <a:off x="406400" y="1023476"/>
            <a:ext cx="5663109" cy="811660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 defTabSz="403097">
              <a:spcBef>
                <a:spcPts val="1900"/>
              </a:spcBef>
              <a:defRPr sz="4140"/>
            </a:lvl1pPr>
          </a:lstStyle>
          <a:p>
            <a:r>
              <a:rPr dirty="0"/>
              <a:t>Safety indoors</a:t>
            </a:r>
          </a:p>
        </p:txBody>
      </p:sp>
      <p:pic>
        <p:nvPicPr>
          <p:cNvPr id="404" name="Guy Inside cop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876" y="4597135"/>
            <a:ext cx="507879" cy="1084625"/>
          </a:xfrm>
          <a:prstGeom prst="rect">
            <a:avLst/>
          </a:prstGeom>
          <a:ln w="12700">
            <a:miter lim="400000"/>
          </a:ln>
        </p:spPr>
      </p:pic>
      <p:pic>
        <p:nvPicPr>
          <p:cNvPr id="405" name="Obrazek" descr="Obrazek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32" y="1836733"/>
            <a:ext cx="1916736" cy="465982"/>
          </a:xfrm>
          <a:prstGeom prst="rect">
            <a:avLst/>
          </a:prstGeom>
          <a:ln w="12700">
            <a:miter lim="400000"/>
          </a:ln>
        </p:spPr>
      </p:pic>
      <p:sp>
        <p:nvSpPr>
          <p:cNvPr id="406" name="Linia"/>
          <p:cNvSpPr/>
          <p:nvPr/>
        </p:nvSpPr>
        <p:spPr>
          <a:xfrm>
            <a:off x="11900131" y="5681878"/>
            <a:ext cx="1" cy="1367608"/>
          </a:xfrm>
          <a:prstGeom prst="line">
            <a:avLst/>
          </a:prstGeom>
          <a:ln w="76200">
            <a:solidFill>
              <a:schemeClr val="accent4">
                <a:hueOff val="-1395324"/>
                <a:satOff val="-3373"/>
                <a:lumOff val="-9849"/>
              </a:scheme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/>
            </a:pPr>
            <a:endParaRPr/>
          </a:p>
        </p:txBody>
      </p:sp>
      <p:pic>
        <p:nvPicPr>
          <p:cNvPr id="407" name="Obrazek" descr="Obrazek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4545" y="1604374"/>
            <a:ext cx="1785068" cy="102949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8" name="Obrazek" descr="Obrazek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2445" y="2280704"/>
            <a:ext cx="1037831" cy="1367608"/>
          </a:xfrm>
          <a:prstGeom prst="rect">
            <a:avLst/>
          </a:prstGeom>
          <a:ln w="12700">
            <a:miter lim="400000"/>
          </a:ln>
        </p:spPr>
      </p:pic>
      <p:pic>
        <p:nvPicPr>
          <p:cNvPr id="409" name="Obrazek" descr="Obrazek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9234" y="1133786"/>
            <a:ext cx="1374094" cy="1834578"/>
          </a:xfrm>
          <a:prstGeom prst="rect">
            <a:avLst/>
          </a:prstGeom>
          <a:ln w="12700">
            <a:miter lim="400000"/>
          </a:ln>
        </p:spPr>
      </p:pic>
      <p:sp>
        <p:nvSpPr>
          <p:cNvPr id="410" name="Linia"/>
          <p:cNvSpPr/>
          <p:nvPr/>
        </p:nvSpPr>
        <p:spPr>
          <a:xfrm flipV="1">
            <a:off x="8217078" y="2703409"/>
            <a:ext cx="1" cy="853174"/>
          </a:xfrm>
          <a:prstGeom prst="line">
            <a:avLst/>
          </a:prstGeom>
          <a:ln w="76200">
            <a:solidFill>
              <a:schemeClr val="accent4">
                <a:hueOff val="-1395324"/>
                <a:satOff val="-3373"/>
                <a:lumOff val="-9849"/>
              </a:scheme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/>
            </a:pPr>
            <a:endParaRPr/>
          </a:p>
        </p:txBody>
      </p:sp>
      <p:sp>
        <p:nvSpPr>
          <p:cNvPr id="411" name="Linia"/>
          <p:cNvSpPr/>
          <p:nvPr/>
        </p:nvSpPr>
        <p:spPr>
          <a:xfrm>
            <a:off x="9353629" y="5044466"/>
            <a:ext cx="1" cy="3031675"/>
          </a:xfrm>
          <a:prstGeom prst="line">
            <a:avLst/>
          </a:prstGeom>
          <a:ln w="76200">
            <a:solidFill>
              <a:schemeClr val="accent4">
                <a:hueOff val="-1395324"/>
                <a:satOff val="-3373"/>
                <a:lumOff val="-9849"/>
              </a:scheme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/>
            </a:pPr>
            <a:endParaRPr/>
          </a:p>
        </p:txBody>
      </p:sp>
      <p:sp>
        <p:nvSpPr>
          <p:cNvPr id="412" name="Linia"/>
          <p:cNvSpPr/>
          <p:nvPr/>
        </p:nvSpPr>
        <p:spPr>
          <a:xfrm flipH="1" flipV="1">
            <a:off x="7106057" y="4105472"/>
            <a:ext cx="303602" cy="941149"/>
          </a:xfrm>
          <a:prstGeom prst="line">
            <a:avLst/>
          </a:prstGeom>
          <a:ln w="76200">
            <a:solidFill>
              <a:schemeClr val="accent4">
                <a:hueOff val="-1395324"/>
                <a:satOff val="-3373"/>
                <a:lumOff val="-9849"/>
              </a:scheme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/>
            </a:pPr>
            <a:endParaRPr/>
          </a:p>
        </p:txBody>
      </p:sp>
      <p:pic>
        <p:nvPicPr>
          <p:cNvPr id="413" name="Obrazek" descr="Obrazek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1132" y="7140836"/>
            <a:ext cx="1257999" cy="183457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6" name="Grupuj"/>
          <p:cNvGrpSpPr/>
          <p:nvPr/>
        </p:nvGrpSpPr>
        <p:grpSpPr>
          <a:xfrm>
            <a:off x="6059234" y="2837774"/>
            <a:ext cx="1708722" cy="1288691"/>
            <a:chOff x="0" y="0"/>
            <a:chExt cx="1708720" cy="1288690"/>
          </a:xfrm>
        </p:grpSpPr>
        <p:pic>
          <p:nvPicPr>
            <p:cNvPr id="414" name="PC copy.png" descr="PC copy.png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708721" cy="12886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5" name="Obrazek" descr="Obrazek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3047" y="164567"/>
              <a:ext cx="1322627" cy="7459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17" name="Badge-Back.png" descr="Badge-Back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51747" y="7191130"/>
            <a:ext cx="1374093" cy="1671342"/>
          </a:xfrm>
          <a:prstGeom prst="rect">
            <a:avLst/>
          </a:prstGeom>
          <a:ln w="12700">
            <a:miter lim="400000"/>
          </a:ln>
        </p:spPr>
      </p:pic>
      <p:pic>
        <p:nvPicPr>
          <p:cNvPr id="418" name="John-Campbell-entrance hall.png" descr="John-Campbell-entrance hall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85858" y="6266814"/>
            <a:ext cx="1325400" cy="2647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419" name="Obrazek" descr="Obrazek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47487">
            <a:off x="9833579" y="7213567"/>
            <a:ext cx="534604" cy="850029"/>
          </a:xfrm>
          <a:prstGeom prst="rect">
            <a:avLst/>
          </a:prstGeom>
          <a:ln w="12700">
            <a:miter lim="400000"/>
          </a:ln>
        </p:spPr>
      </p:pic>
      <p:pic>
        <p:nvPicPr>
          <p:cNvPr id="420" name="Obrazek" descr="Obrazek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5851" y="8292224"/>
            <a:ext cx="770060" cy="811731"/>
          </a:xfrm>
          <a:prstGeom prst="rect">
            <a:avLst/>
          </a:prstGeom>
          <a:ln w="12700">
            <a:miter lim="400000"/>
          </a:ln>
        </p:spPr>
      </p:pic>
      <p:sp>
        <p:nvSpPr>
          <p:cNvPr id="421" name="Their position will be monitored by the Bluetooth Receiver"/>
          <p:cNvSpPr txBox="1"/>
          <p:nvPr/>
        </p:nvSpPr>
        <p:spPr>
          <a:xfrm>
            <a:off x="381763" y="3628245"/>
            <a:ext cx="5502681" cy="872034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marL="228600" indent="-228600">
              <a:spcBef>
                <a:spcPts val="0"/>
              </a:spcBef>
              <a:buSzPct val="100000"/>
              <a:buChar char="•"/>
              <a:defRPr sz="25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da-DK" dirty="0"/>
              <a:t>Deres position vil blive registeret af en </a:t>
            </a:r>
            <a:r>
              <a:rPr lang="da-DK" dirty="0" err="1"/>
              <a:t>bluetooth</a:t>
            </a:r>
            <a:r>
              <a:rPr lang="da-DK" dirty="0"/>
              <a:t> modtager</a:t>
            </a:r>
            <a:endParaRPr dirty="0"/>
          </a:p>
        </p:txBody>
      </p:sp>
      <p:sp>
        <p:nvSpPr>
          <p:cNvPr id="422" name="Staff and visitors wear Bluetooth ID Badge"/>
          <p:cNvSpPr txBox="1"/>
          <p:nvPr/>
        </p:nvSpPr>
        <p:spPr>
          <a:xfrm>
            <a:off x="410474" y="2647395"/>
            <a:ext cx="5502681" cy="872034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marL="228600" indent="-228600">
              <a:spcBef>
                <a:spcPts val="0"/>
              </a:spcBef>
              <a:buSzPct val="100000"/>
              <a:buChar char="•"/>
              <a:defRPr sz="25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da-DK" dirty="0"/>
              <a:t>Personale og besøgende bærer Bluetooth ID-kortholder</a:t>
            </a:r>
            <a:endParaRPr dirty="0"/>
          </a:p>
        </p:txBody>
      </p:sp>
      <p:sp>
        <p:nvSpPr>
          <p:cNvPr id="423" name="Panic alarms from ID Badges or fixed wireless panic buttons will also be monitored by the Bluetooth Receiver"/>
          <p:cNvSpPr txBox="1"/>
          <p:nvPr/>
        </p:nvSpPr>
        <p:spPr>
          <a:xfrm>
            <a:off x="406606" y="4619929"/>
            <a:ext cx="5510417" cy="1641475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>
              <a:spcBef>
                <a:spcPts val="0"/>
              </a:spcBef>
              <a:buSzPct val="100000"/>
              <a:buChar char="•"/>
              <a:defRPr sz="25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da-DK" dirty="0"/>
              <a:t>Panik alarmer fra ID-kortholder eller fastmonteret trådløse alarmer vil ligeledes blive registeret af en Bluetooth modtager</a:t>
            </a:r>
            <a:endParaRPr dirty="0"/>
          </a:p>
        </p:txBody>
      </p:sp>
      <p:sp>
        <p:nvSpPr>
          <p:cNvPr id="424" name="The ZONITH Solution notify about the incident on the Alarm Display, Mass Notification Pop-Up, smartphones and mountable tablets"/>
          <p:cNvSpPr txBox="1"/>
          <p:nvPr/>
        </p:nvSpPr>
        <p:spPr>
          <a:xfrm>
            <a:off x="406399" y="6539278"/>
            <a:ext cx="5563863" cy="1641475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>
              <a:spcBef>
                <a:spcPts val="2800"/>
              </a:spcBef>
              <a:buSzPct val="100000"/>
              <a:buChar char="•"/>
              <a:defRPr sz="25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da-DK" dirty="0"/>
              <a:t>Løsningen vil underrette om hændelsen på et Alarm-display, en masse pop-up, smartphones eller på fastmonterede </a:t>
            </a:r>
            <a:r>
              <a:rPr lang="da-DK" dirty="0" err="1"/>
              <a:t>PC’er</a:t>
            </a:r>
            <a:endParaRPr dirty="0"/>
          </a:p>
        </p:txBody>
      </p:sp>
      <p:sp>
        <p:nvSpPr>
          <p:cNvPr id="425" name="Linia"/>
          <p:cNvSpPr/>
          <p:nvPr/>
        </p:nvSpPr>
        <p:spPr>
          <a:xfrm>
            <a:off x="8458299" y="7057460"/>
            <a:ext cx="709160" cy="943385"/>
          </a:xfrm>
          <a:prstGeom prst="line">
            <a:avLst/>
          </a:prstGeom>
          <a:ln w="76200">
            <a:solidFill>
              <a:schemeClr val="accent4">
                <a:hueOff val="-1395324"/>
                <a:satOff val="-3373"/>
                <a:lumOff val="-9849"/>
              </a:scheme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/>
            </a:pPr>
            <a:endParaRPr/>
          </a:p>
        </p:txBody>
      </p:sp>
      <p:pic>
        <p:nvPicPr>
          <p:cNvPr id="426" name="Obrazek" descr="Obrazek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58599">
            <a:off x="10864750" y="2319973"/>
            <a:ext cx="534603" cy="85003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7" name="Obrazek" descr="Obrazek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15491" y="3351423"/>
            <a:ext cx="770061" cy="811732"/>
          </a:xfrm>
          <a:prstGeom prst="rect">
            <a:avLst/>
          </a:prstGeom>
          <a:ln w="12700">
            <a:miter lim="400000"/>
          </a:ln>
        </p:spPr>
      </p:pic>
      <p:sp>
        <p:nvSpPr>
          <p:cNvPr id="428" name="Linia"/>
          <p:cNvSpPr/>
          <p:nvPr/>
        </p:nvSpPr>
        <p:spPr>
          <a:xfrm flipH="1">
            <a:off x="7329436" y="6798550"/>
            <a:ext cx="951374" cy="397510"/>
          </a:xfrm>
          <a:prstGeom prst="line">
            <a:avLst/>
          </a:prstGeom>
          <a:ln w="76200">
            <a:solidFill>
              <a:schemeClr val="accent4">
                <a:hueOff val="-1395324"/>
                <a:satOff val="-3373"/>
                <a:lumOff val="-9849"/>
              </a:scheme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/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04"/>
                                        </p:tgtEl>
                                      </p:cBhvr>
                                      <p:by x="208655" y="208655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625E-7 4.53125E-6 L -0.00159 -0.05974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" y="-2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32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fill="hold" grpId="5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9" presetClass="entr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9" presetClass="exit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8" dur="500" fill="hold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9" presetClass="exit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32" dur="500" fill="hold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32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9" presetClass="entr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9" presetClass="entr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9" presetClass="exit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50" dur="500" fill="hold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32" fill="hold" grpId="1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9" presetClass="entr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9" presetClass="entr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9" presetClass="exit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68" dur="500" fill="hold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23" presetClass="entr" presetSubtype="16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23" presetClass="entr" presetSubtype="16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500"/>
                            </p:stCondLst>
                            <p:childTnLst>
                              <p:par>
                                <p:cTn id="81" presetID="4" presetClass="entr" presetSubtype="32" fill="hold" grpId="1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3" dur="10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4" presetClass="entr" presetSubtype="32" fill="hold" grpId="2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7" dur="10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500"/>
                            </p:stCondLst>
                            <p:childTnLst>
                              <p:par>
                                <p:cTn id="89" presetID="22" presetClass="exit" presetSubtype="8" fill="hold" grpId="2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90" dur="500" fill="hold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000"/>
                            </p:stCondLst>
                            <p:childTnLst>
                              <p:par>
                                <p:cTn id="93" presetID="22" presetClass="exit" presetSubtype="8" fill="hold" grpId="2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94" dur="500" fill="hold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500"/>
                            </p:stCondLst>
                            <p:childTnLst>
                              <p:par>
                                <p:cTn id="97" presetID="3" presetClass="exit" presetSubtype="5" fill="hold" grpId="2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blinds(vertical)">
                                      <p:cBhvr>
                                        <p:cTn id="98" dur="500" fill="hold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3" presetClass="exit" presetSubtype="5" fill="hold" grpId="2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blinds(vertical)">
                                      <p:cBhvr>
                                        <p:cTn id="102" dur="500" fill="hold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500"/>
                            </p:stCondLst>
                            <p:childTnLst>
                              <p:par>
                                <p:cTn id="105" presetID="9" presetClass="exit" fill="hold" grpId="2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06" dur="500" fill="hold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9" presetClass="exit" fill="hold" grpId="2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10" dur="500" fill="hold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500"/>
                            </p:stCondLst>
                            <p:childTnLst>
                              <p:par>
                                <p:cTn id="113" presetID="9" presetClass="exit" fill="hold" grpId="2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14" dur="500" fill="hold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3" presetClass="entr" presetSubtype="32" fill="hold" grpId="2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9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9" presetClass="entr" fill="hold" grpId="2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4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9" presetClass="entr" fill="hold" grpId="3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7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10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9" presetClass="entr" fill="hold" grpId="3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3" presetID="9" presetClass="entr" fill="hold" grpId="3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4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9" presetClass="entr" fill="hold" grpId="3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7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500"/>
                            </p:stCondLst>
                            <p:childTnLst>
                              <p:par>
                                <p:cTn id="140" presetID="9" presetClass="entr" fill="hold" grpId="3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1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2" dur="1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9" presetClass="entr" fill="hold" grpId="35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4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3500"/>
                            </p:stCondLst>
                            <p:childTnLst>
                              <p:par>
                                <p:cTn id="147" presetID="9" presetClass="entr" fill="hold" grpId="3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8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1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1" grpId="10" animBg="1" advAuto="0"/>
      <p:bldP spid="401" grpId="12" animBg="1" advAuto="0"/>
      <p:bldP spid="402" grpId="14" animBg="1" advAuto="0"/>
      <p:bldP spid="402" grpId="16" animBg="1" advAuto="0"/>
      <p:bldP spid="404" grpId="1" animBg="1" advAuto="0"/>
      <p:bldP spid="406" grpId="29" animBg="1" advAuto="0"/>
      <p:bldP spid="407" grpId="32" animBg="1" advAuto="0"/>
      <p:bldP spid="408" grpId="15" animBg="1" advAuto="0"/>
      <p:bldP spid="408" grpId="26" animBg="1" advAuto="0"/>
      <p:bldP spid="409" grpId="11" animBg="1" advAuto="0"/>
      <p:bldP spid="409" grpId="27" animBg="1" advAuto="0"/>
      <p:bldP spid="410" grpId="31" animBg="1" advAuto="0"/>
      <p:bldP spid="411" grpId="4" animBg="1" advAuto="0"/>
      <p:bldP spid="411" grpId="7" animBg="1" advAuto="0"/>
      <p:bldP spid="412" grpId="33" animBg="1" advAuto="0"/>
      <p:bldP spid="413" grpId="30" animBg="1" advAuto="0"/>
      <p:bldP spid="416" grpId="34" animBg="1" advAuto="0"/>
      <p:bldP spid="417" grpId="6" animBg="1" advAuto="0"/>
      <p:bldP spid="417" grpId="25" animBg="1" advAuto="0"/>
      <p:bldP spid="418" grpId="36" animBg="1" advAuto="0"/>
      <p:bldP spid="419" grpId="20" animBg="1" advAuto="0"/>
      <p:bldP spid="419" grpId="22" animBg="1" advAuto="0"/>
      <p:bldP spid="420" grpId="18" animBg="1" advAuto="0"/>
      <p:bldP spid="420" grpId="24" animBg="1" advAuto="0"/>
      <p:bldP spid="421" grpId="9" animBg="1" advAuto="0"/>
      <p:bldP spid="422" grpId="3" animBg="1" advAuto="0"/>
      <p:bldP spid="423" grpId="13" animBg="1" advAuto="0"/>
      <p:bldP spid="424" grpId="28" animBg="1" advAuto="0"/>
      <p:bldP spid="425" grpId="5" animBg="1" advAuto="0"/>
      <p:bldP spid="425" grpId="8" animBg="1" advAuto="0"/>
      <p:bldP spid="426" grpId="19" animBg="1" advAuto="0"/>
      <p:bldP spid="426" grpId="21" animBg="1" advAuto="0"/>
      <p:bldP spid="427" grpId="17" animBg="1" advAuto="0"/>
      <p:bldP spid="427" grpId="23" animBg="1" advAuto="0"/>
      <p:bldP spid="428" grpId="35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afety OUTDOORS"/>
          <p:cNvSpPr txBox="1">
            <a:spLocks noGrp="1"/>
          </p:cNvSpPr>
          <p:nvPr>
            <p:ph type="title"/>
          </p:nvPr>
        </p:nvSpPr>
        <p:spPr>
          <a:xfrm>
            <a:off x="406400" y="1023476"/>
            <a:ext cx="6316484" cy="811660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 defTabSz="403097">
              <a:spcBef>
                <a:spcPts val="1900"/>
              </a:spcBef>
              <a:defRPr sz="4140"/>
            </a:lvl1pPr>
          </a:lstStyle>
          <a:p>
            <a:r>
              <a:rPr dirty="0"/>
              <a:t>Safety OUTDOORS</a:t>
            </a:r>
          </a:p>
        </p:txBody>
      </p:sp>
      <p:sp>
        <p:nvSpPr>
          <p:cNvPr id="431" name="The ZONITH smartphone app will continuously position the user outside buildings via GPS Outdoor positioning"/>
          <p:cNvSpPr txBox="1">
            <a:spLocks noGrp="1"/>
          </p:cNvSpPr>
          <p:nvPr>
            <p:ph type="body" sz="quarter" idx="4294967295"/>
          </p:nvPr>
        </p:nvSpPr>
        <p:spPr>
          <a:xfrm>
            <a:off x="406400" y="2076716"/>
            <a:ext cx="6163833" cy="1132543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>
            <a:normAutofit/>
          </a:bodyPr>
          <a:lstStyle>
            <a:lvl1pPr marL="198881" indent="-198881" defTabSz="508254">
              <a:spcBef>
                <a:spcPts val="0"/>
              </a:spcBef>
              <a:buClrTx/>
              <a:buSzPct val="100000"/>
              <a:buFontTx/>
              <a:buChar char="•"/>
              <a:defRPr sz="2001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dirty="0"/>
              <a:t>ZONITH</a:t>
            </a:r>
            <a:r>
              <a:rPr lang="da-DK" dirty="0"/>
              <a:t>’s</a:t>
            </a:r>
            <a:r>
              <a:rPr dirty="0"/>
              <a:t> smartphone app </a:t>
            </a:r>
            <a:r>
              <a:rPr lang="da-DK" dirty="0"/>
              <a:t>vil kontinuerligt positionere brugeren udendørs via GPS</a:t>
            </a:r>
            <a:endParaRPr dirty="0"/>
          </a:p>
        </p:txBody>
      </p:sp>
      <p:pic>
        <p:nvPicPr>
          <p:cNvPr id="432" name="Satelite-.png" descr="Satelite-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819002" y="4116471"/>
            <a:ext cx="1270230" cy="127023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3" name="House Empty.png" descr="House Empt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4150" y="1023476"/>
            <a:ext cx="5573534" cy="3135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434" name="Guy Outsid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75315" y="3592168"/>
            <a:ext cx="466256" cy="995733"/>
          </a:xfrm>
          <a:prstGeom prst="rect">
            <a:avLst/>
          </a:prstGeom>
          <a:ln w="12700">
            <a:miter lim="400000"/>
          </a:ln>
        </p:spPr>
      </p:pic>
      <p:pic>
        <p:nvPicPr>
          <p:cNvPr id="435" name="Security Guard.png" descr="Security Guar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7958" y="5740287"/>
            <a:ext cx="2204412" cy="2742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436" name="Obrazek" descr="Obra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798801" flipH="1">
            <a:off x="9314327" y="6993205"/>
            <a:ext cx="724140" cy="1219079"/>
          </a:xfrm>
          <a:prstGeom prst="rect">
            <a:avLst/>
          </a:prstGeom>
          <a:ln w="12700">
            <a:miter lim="400000"/>
          </a:ln>
        </p:spPr>
      </p:pic>
      <p:sp>
        <p:nvSpPr>
          <p:cNvPr id="437" name="Panic alarms can be raised from the SmartPhone but also from the Bluetooth ID Badge                      ID Badge now communicates with the smartphone"/>
          <p:cNvSpPr txBox="1"/>
          <p:nvPr/>
        </p:nvSpPr>
        <p:spPr>
          <a:xfrm>
            <a:off x="406400" y="3445901"/>
            <a:ext cx="6073959" cy="1427543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marL="189737" indent="-189737" defTabSz="484886">
              <a:spcBef>
                <a:spcPts val="0"/>
              </a:spcBef>
              <a:buSzPct val="100000"/>
              <a:buChar char="•"/>
              <a:defRPr sz="1909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da-DK" dirty="0"/>
              <a:t>Panik alarmer kan rejses fra en smartphone, men også fra Bluetooth ID-kortholderen. ID-kortholderen kommunikere nu med smartphonen</a:t>
            </a:r>
            <a:endParaRPr dirty="0"/>
          </a:p>
        </p:txBody>
      </p:sp>
      <p:sp>
        <p:nvSpPr>
          <p:cNvPr id="438" name="When an alarm is raised the App will pass the alarm on to the ZONITH solution  Communication via mobile network or WLAN"/>
          <p:cNvSpPr txBox="1"/>
          <p:nvPr/>
        </p:nvSpPr>
        <p:spPr>
          <a:xfrm>
            <a:off x="438517" y="4949438"/>
            <a:ext cx="6059546" cy="1112374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marL="189737" indent="-189737" defTabSz="484886">
              <a:spcBef>
                <a:spcPts val="0"/>
              </a:spcBef>
              <a:buSzPct val="100000"/>
              <a:buChar char="•"/>
              <a:defRPr sz="1909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da-DK" dirty="0"/>
              <a:t>Når en alarm er rejst vil </a:t>
            </a:r>
            <a:r>
              <a:rPr lang="da-DK" dirty="0" err="1"/>
              <a:t>APP’en</a:t>
            </a:r>
            <a:r>
              <a:rPr lang="da-DK" dirty="0"/>
              <a:t> lade denne passere til systemet via WLAN eller det mobile netværk</a:t>
            </a:r>
            <a:endParaRPr dirty="0"/>
          </a:p>
        </p:txBody>
      </p:sp>
      <p:sp>
        <p:nvSpPr>
          <p:cNvPr id="439" name="The ZONITH solution will instantly notify colleagues or emergency response team in clear text"/>
          <p:cNvSpPr txBox="1"/>
          <p:nvPr/>
        </p:nvSpPr>
        <p:spPr>
          <a:xfrm>
            <a:off x="438517" y="6137806"/>
            <a:ext cx="6099599" cy="1112375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marL="189737" indent="-189737" defTabSz="484886">
              <a:spcBef>
                <a:spcPts val="0"/>
              </a:spcBef>
              <a:buSzPct val="100000"/>
              <a:buChar char="•"/>
              <a:defRPr sz="1909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dirty="0"/>
              <a:t>ZONITH </a:t>
            </a:r>
            <a:r>
              <a:rPr lang="da-DK" dirty="0"/>
              <a:t>løsningen straks underrette kollegaer eller alarm mandskabet i klar tekst</a:t>
            </a:r>
            <a:endParaRPr dirty="0"/>
          </a:p>
        </p:txBody>
      </p:sp>
      <p:sp>
        <p:nvSpPr>
          <p:cNvPr id="440" name="The notification contain detailed information about the person in distress as well as the GPS position of the person"/>
          <p:cNvSpPr txBox="1"/>
          <p:nvPr/>
        </p:nvSpPr>
        <p:spPr>
          <a:xfrm>
            <a:off x="438517" y="7326175"/>
            <a:ext cx="6059546" cy="1112374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marL="189737" indent="-189737" defTabSz="484886">
              <a:spcBef>
                <a:spcPts val="0"/>
              </a:spcBef>
              <a:buSzPct val="100000"/>
              <a:buChar char="•"/>
              <a:defRPr sz="1909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da-DK" sz="1910" dirty="0"/>
              <a:t>Anmeldelsen indeholder detaljerede oplysninger om den person, der er i nød, samt </a:t>
            </a:r>
            <a:r>
              <a:rPr lang="da-DK" sz="1910" dirty="0" err="1"/>
              <a:t>gps</a:t>
            </a:r>
            <a:r>
              <a:rPr lang="da-DK" sz="1910" dirty="0"/>
              <a:t>-positionen for denne</a:t>
            </a:r>
            <a:endParaRPr sz="1910" dirty="0"/>
          </a:p>
        </p:txBody>
      </p:sp>
      <p:pic>
        <p:nvPicPr>
          <p:cNvPr id="441" name="John-Campbell-two-buttons-home-badge copy.png" descr="John-Campbell-two-buttons-home-badge copy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3415" y="5432412"/>
            <a:ext cx="1951464" cy="3898662"/>
          </a:xfrm>
          <a:prstGeom prst="rect">
            <a:avLst/>
          </a:prstGeom>
          <a:ln w="12700">
            <a:miter lim="400000"/>
          </a:ln>
        </p:spPr>
      </p:pic>
      <p:sp>
        <p:nvSpPr>
          <p:cNvPr id="442" name="Linia"/>
          <p:cNvSpPr/>
          <p:nvPr/>
        </p:nvSpPr>
        <p:spPr>
          <a:xfrm flipH="1">
            <a:off x="8537018" y="3866979"/>
            <a:ext cx="313479" cy="1496314"/>
          </a:xfrm>
          <a:prstGeom prst="line">
            <a:avLst/>
          </a:prstGeom>
          <a:ln w="76200">
            <a:solidFill>
              <a:schemeClr val="accent4">
                <a:hueOff val="-1395324"/>
                <a:satOff val="-3373"/>
                <a:lumOff val="-9849"/>
              </a:scheme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/>
            </a:pPr>
            <a:endParaRPr/>
          </a:p>
        </p:txBody>
      </p:sp>
      <p:sp>
        <p:nvSpPr>
          <p:cNvPr id="443" name="Linia"/>
          <p:cNvSpPr/>
          <p:nvPr/>
        </p:nvSpPr>
        <p:spPr>
          <a:xfrm>
            <a:off x="9239494" y="4116471"/>
            <a:ext cx="1579866" cy="2773683"/>
          </a:xfrm>
          <a:prstGeom prst="line">
            <a:avLst/>
          </a:prstGeom>
          <a:ln w="76200">
            <a:solidFill>
              <a:schemeClr val="accent4">
                <a:hueOff val="-1395324"/>
                <a:satOff val="-3373"/>
                <a:lumOff val="-9849"/>
              </a:scheme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/>
            </a:pPr>
            <a:endParaRPr/>
          </a:p>
        </p:txBody>
      </p:sp>
      <p:pic>
        <p:nvPicPr>
          <p:cNvPr id="444" name="Tablet.png" descr="Tablet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337958" y="5907390"/>
            <a:ext cx="2204253" cy="3214530"/>
          </a:xfrm>
          <a:prstGeom prst="rect">
            <a:avLst/>
          </a:prstGeom>
          <a:ln w="12700">
            <a:miter lim="400000"/>
          </a:ln>
        </p:spPr>
      </p:pic>
      <p:pic>
        <p:nvPicPr>
          <p:cNvPr id="445" name="John-Campbell-parking-lot.png" descr="John-Campbell-parking-lot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63231" y="5419712"/>
            <a:ext cx="1951444" cy="389862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48" name="Grupuj"/>
          <p:cNvGrpSpPr/>
          <p:nvPr/>
        </p:nvGrpSpPr>
        <p:grpSpPr>
          <a:xfrm>
            <a:off x="8247788" y="896451"/>
            <a:ext cx="3309320" cy="2495836"/>
            <a:chOff x="0" y="0"/>
            <a:chExt cx="3309318" cy="2495835"/>
          </a:xfrm>
        </p:grpSpPr>
        <p:pic>
          <p:nvPicPr>
            <p:cNvPr id="446" name="Grupuj" descr="Grupuj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3309319" cy="24958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7" name="Notification.png" descr="Notification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35658" y="343572"/>
              <a:ext cx="2422553" cy="13658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51" name="Grupuj"/>
          <p:cNvGrpSpPr/>
          <p:nvPr/>
        </p:nvGrpSpPr>
        <p:grpSpPr>
          <a:xfrm>
            <a:off x="8427875" y="3559967"/>
            <a:ext cx="2949480" cy="1701037"/>
            <a:chOff x="0" y="0"/>
            <a:chExt cx="2949478" cy="1701036"/>
          </a:xfrm>
        </p:grpSpPr>
        <p:pic>
          <p:nvPicPr>
            <p:cNvPr id="449" name="Obrazek" descr="Obrazek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2949479" cy="17010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0" name="Alarm Screen.jpeg" descr="Alarm Screen.jpeg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397" y="42567"/>
              <a:ext cx="2816684" cy="15834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08069 -0.015625" pathEditMode="relative">
                                      <p:cBhvr>
                                        <p:cTn id="9" dur="10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433"/>
                                        </p:tgtEl>
                                      </p:cBhvr>
                                      <p:by x="38257" y="38257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32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" presetClass="entr" presetSubtype="32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8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800"/>
                            </p:stCondLst>
                            <p:childTnLst>
                              <p:par>
                                <p:cTn id="28" presetID="9" presetClass="exit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9" dur="1250" fill="hold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50"/>
                            </p:stCondLst>
                            <p:childTnLst>
                              <p:par>
                                <p:cTn id="32" presetID="9" presetClass="entr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10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9" presetClass="entr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9" presetClass="entr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10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9" presetClass="exit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51" dur="1250" fill="hold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250"/>
                            </p:stCondLst>
                            <p:childTnLst>
                              <p:par>
                                <p:cTn id="54" presetID="4" presetClass="entr" presetSubtype="32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6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750"/>
                            </p:stCondLst>
                            <p:childTnLst>
                              <p:par>
                                <p:cTn id="58" presetID="22" presetClass="exit" presetSubtype="8" fill="hold" grpId="14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59" dur="500" fill="hold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32" fill="hold" grpId="1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xit" fill="hold" grpId="1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70" dur="1000" fill="hold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fill="hold" grpId="17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73" dur="1000" fill="hold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xit" fill="hold" grpId="18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76" dur="1000" fill="hold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9" presetClass="exit" fill="hold" grpId="19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79" dur="1000" fill="hold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9" presetClass="exit" fill="hold" grpId="2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82" dur="1000" fill="hold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3" presetClass="entr" presetSubtype="32" fill="hold" grpId="2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23" presetClass="entr" presetSubtype="32" fill="hold" grpId="2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9" presetClass="entr" fill="hold" grpId="2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5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ntr" fill="hold" grpId="2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8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10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ntr" fill="hold" grpId="25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1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1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ntr" fill="hold" grpId="26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4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10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1" grpId="4" animBg="1" advAuto="0"/>
      <p:bldP spid="432" grpId="8" animBg="1" advAuto="0"/>
      <p:bldP spid="432" grpId="19" animBg="1" advAuto="0"/>
      <p:bldP spid="433" grpId="3" animBg="1" advAuto="0"/>
      <p:bldP spid="433" grpId="20" animBg="1" advAuto="0"/>
      <p:bldP spid="434" grpId="1" animBg="1" advAuto="0"/>
      <p:bldP spid="434" grpId="16" animBg="1" advAuto="0"/>
      <p:bldP spid="435" grpId="11" animBg="1" advAuto="0"/>
      <p:bldP spid="435" grpId="17" animBg="1" advAuto="0"/>
      <p:bldP spid="436" grpId="13" animBg="1" advAuto="0"/>
      <p:bldP spid="436" grpId="14" animBg="1" advAuto="0"/>
      <p:bldP spid="437" grpId="9" animBg="1" advAuto="0"/>
      <p:bldP spid="438" grpId="15" animBg="1" advAuto="0"/>
      <p:bldP spid="439" grpId="21" animBg="1" advAuto="0"/>
      <p:bldP spid="440" grpId="22" animBg="1" advAuto="0"/>
      <p:bldP spid="441" grpId="6" animBg="1" advAuto="0"/>
      <p:bldP spid="441" grpId="18" animBg="1" advAuto="0"/>
      <p:bldP spid="442" grpId="5" animBg="1" advAuto="0"/>
      <p:bldP spid="442" grpId="7" animBg="1" advAuto="0"/>
      <p:bldP spid="443" grpId="10" animBg="1" advAuto="0"/>
      <p:bldP spid="443" grpId="12" animBg="1" advAuto="0"/>
      <p:bldP spid="444" grpId="25" animBg="1" advAuto="0"/>
      <p:bldP spid="445" grpId="26" animBg="1" advAuto="0"/>
      <p:bldP spid="448" grpId="23" animBg="1" advAuto="0"/>
      <p:bldP spid="451" grpId="24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8371" y="6978388"/>
            <a:ext cx="5486059" cy="2285859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pic>
        <p:nvPicPr>
          <p:cNvPr id="454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8200" y="4152816"/>
            <a:ext cx="5486401" cy="2286001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sp>
        <p:nvSpPr>
          <p:cNvPr id="455" name="OUTDOOR POSITIONING"/>
          <p:cNvSpPr txBox="1"/>
          <p:nvPr/>
        </p:nvSpPr>
        <p:spPr>
          <a:xfrm>
            <a:off x="7487429" y="6496999"/>
            <a:ext cx="4667945" cy="533479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2800">
                <a:solidFill>
                  <a:srgbClr val="FFFFFF"/>
                </a:solidFill>
              </a:defRPr>
            </a:lvl1pPr>
          </a:lstStyle>
          <a:p>
            <a:r>
              <a:rPr lang="da-DK" dirty="0"/>
              <a:t>UDENDØRS POSITIONERING</a:t>
            </a:r>
            <a:endParaRPr dirty="0"/>
          </a:p>
        </p:txBody>
      </p:sp>
      <p:sp>
        <p:nvSpPr>
          <p:cNvPr id="456" name="INDOOR POSITIONING"/>
          <p:cNvSpPr txBox="1"/>
          <p:nvPr/>
        </p:nvSpPr>
        <p:spPr>
          <a:xfrm>
            <a:off x="7428120" y="3636839"/>
            <a:ext cx="4786567" cy="533479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2800">
                <a:solidFill>
                  <a:srgbClr val="FFFFFF"/>
                </a:solidFill>
              </a:defRPr>
            </a:lvl1pPr>
          </a:lstStyle>
          <a:p>
            <a:r>
              <a:rPr dirty="0"/>
              <a:t>IND</a:t>
            </a:r>
            <a:r>
              <a:rPr lang="da-DK" dirty="0"/>
              <a:t>ENDØRS POSITIONERING</a:t>
            </a:r>
            <a:endParaRPr dirty="0"/>
          </a:p>
        </p:txBody>
      </p:sp>
      <p:pic>
        <p:nvPicPr>
          <p:cNvPr id="457" name="Badge-Back.png" descr="Badge-Back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766" y="1646550"/>
            <a:ext cx="4241801" cy="5159400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pic>
        <p:nvPicPr>
          <p:cNvPr id="458" name="Inside-and-outside.jpeg" descr="Inside-and-outside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643" y="7620755"/>
            <a:ext cx="6586862" cy="1748726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459" name="Owal"/>
          <p:cNvSpPr/>
          <p:nvPr/>
        </p:nvSpPr>
        <p:spPr>
          <a:xfrm>
            <a:off x="2565599" y="4559899"/>
            <a:ext cx="970234" cy="930497"/>
          </a:xfrm>
          <a:prstGeom prst="ellipse">
            <a:avLst/>
          </a:prstGeom>
          <a:ln w="76200">
            <a:solidFill>
              <a:schemeClr val="accent5">
                <a:hueOff val="-180946"/>
                <a:satOff val="-2351"/>
                <a:lumOff val="-871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/>
            </a:pPr>
            <a:endParaRPr/>
          </a:p>
        </p:txBody>
      </p:sp>
      <p:pic>
        <p:nvPicPr>
          <p:cNvPr id="460" name="Badge-Front.png" descr="Badge-Front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815" y="1584561"/>
            <a:ext cx="4241801" cy="5277711"/>
          </a:xfrm>
          <a:prstGeom prst="rect">
            <a:avLst/>
          </a:prstGeom>
          <a:ln w="254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sp>
        <p:nvSpPr>
          <p:cNvPr id="461" name="PANIC BUTTON"/>
          <p:cNvSpPr txBox="1"/>
          <p:nvPr/>
        </p:nvSpPr>
        <p:spPr>
          <a:xfrm>
            <a:off x="1186812" y="6953148"/>
            <a:ext cx="3870309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3600">
                <a:solidFill>
                  <a:srgbClr val="F96927"/>
                </a:solidFill>
              </a:defRPr>
            </a:lvl1pPr>
          </a:lstStyle>
          <a:p>
            <a:r>
              <a:rPr dirty="0"/>
              <a:t>PANIC </a:t>
            </a:r>
            <a:r>
              <a:rPr lang="da-DK" dirty="0"/>
              <a:t>KNAP</a:t>
            </a:r>
            <a:endParaRPr dirty="0"/>
          </a:p>
        </p:txBody>
      </p:sp>
      <p:sp>
        <p:nvSpPr>
          <p:cNvPr id="462" name="Bluetooth id badge"/>
          <p:cNvSpPr txBox="1">
            <a:spLocks noGrp="1"/>
          </p:cNvSpPr>
          <p:nvPr>
            <p:ph type="title"/>
          </p:nvPr>
        </p:nvSpPr>
        <p:spPr>
          <a:xfrm>
            <a:off x="406400" y="1023476"/>
            <a:ext cx="5202533" cy="72390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50520">
              <a:spcBef>
                <a:spcPts val="1600"/>
              </a:spcBef>
              <a:defRPr sz="3600"/>
            </a:lvl1pPr>
          </a:lstStyle>
          <a:p>
            <a:r>
              <a:rPr dirty="0"/>
              <a:t>Bluetooth id </a:t>
            </a:r>
            <a:r>
              <a:rPr lang="da-DK" dirty="0"/>
              <a:t>kortholder</a:t>
            </a:r>
            <a:endParaRPr dirty="0"/>
          </a:p>
        </p:txBody>
      </p:sp>
      <p:pic>
        <p:nvPicPr>
          <p:cNvPr id="463" name="Obrazek" descr="Obrazek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H="1">
            <a:off x="1961989" y="5888529"/>
            <a:ext cx="2218354" cy="502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464" name="Obrazek" descr="Obrazek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419340" flipH="1">
            <a:off x="3300407" y="3728479"/>
            <a:ext cx="2208102" cy="500675"/>
          </a:xfrm>
          <a:prstGeom prst="rect">
            <a:avLst/>
          </a:prstGeom>
          <a:ln w="12700">
            <a:miter lim="400000"/>
          </a:ln>
        </p:spPr>
      </p:pic>
      <p:sp>
        <p:nvSpPr>
          <p:cNvPr id="465" name="POWER BUTTON"/>
          <p:cNvSpPr txBox="1"/>
          <p:nvPr/>
        </p:nvSpPr>
        <p:spPr>
          <a:xfrm>
            <a:off x="3587721" y="2652567"/>
            <a:ext cx="2316741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96927"/>
                </a:solidFill>
              </a:defRPr>
            </a:lvl1pPr>
          </a:lstStyle>
          <a:p>
            <a:r>
              <a:rPr lang="da-DK" dirty="0"/>
              <a:t>Tænd/sluk</a:t>
            </a:r>
            <a:endParaRPr dirty="0"/>
          </a:p>
        </p:txBody>
      </p:sp>
      <p:sp>
        <p:nvSpPr>
          <p:cNvPr id="466" name="Looks just like a regular cardholder…"/>
          <p:cNvSpPr txBox="1">
            <a:spLocks noGrp="1"/>
          </p:cNvSpPr>
          <p:nvPr>
            <p:ph type="body" sz="quarter" idx="4294967295"/>
          </p:nvPr>
        </p:nvSpPr>
        <p:spPr>
          <a:xfrm>
            <a:off x="6807036" y="1365486"/>
            <a:ext cx="5973151" cy="2285858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pPr marL="198881" indent="-198881" defTabSz="508254">
              <a:spcBef>
                <a:spcPts val="0"/>
              </a:spcBef>
              <a:buClrTx/>
              <a:buSzPct val="100000"/>
              <a:buFontTx/>
              <a:buChar char="•"/>
              <a:defRPr sz="2001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da-DK" dirty="0"/>
              <a:t>Ligner en almindelig ID-kortholder</a:t>
            </a:r>
            <a:endParaRPr dirty="0"/>
          </a:p>
          <a:p>
            <a:pPr marL="198881" indent="-198881" defTabSz="508254">
              <a:spcBef>
                <a:spcPts val="0"/>
              </a:spcBef>
              <a:buClrTx/>
              <a:buSzPct val="100000"/>
              <a:buFontTx/>
              <a:buChar char="•"/>
              <a:defRPr sz="2001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da-DK" dirty="0"/>
              <a:t>Smartphonen kan diskret blive i lommen</a:t>
            </a:r>
            <a:endParaRPr dirty="0"/>
          </a:p>
          <a:p>
            <a:pPr marL="198881" indent="-198881" defTabSz="508254">
              <a:spcBef>
                <a:spcPts val="0"/>
              </a:spcBef>
              <a:buClrTx/>
              <a:buSzPct val="100000"/>
              <a:buFontTx/>
              <a:buChar char="•"/>
              <a:defRPr sz="2001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da-DK" dirty="0"/>
              <a:t>Hurtigt og altid inden for rækkevidde</a:t>
            </a:r>
          </a:p>
          <a:p>
            <a:pPr marL="198881" indent="-198881" defTabSz="508254">
              <a:spcBef>
                <a:spcPts val="0"/>
              </a:spcBef>
              <a:buClrTx/>
              <a:buSzPct val="100000"/>
              <a:buFontTx/>
              <a:buChar char="•"/>
              <a:defRPr sz="2001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da-DK" dirty="0" err="1"/>
              <a:t>Alarmmering</a:t>
            </a:r>
            <a:r>
              <a:rPr lang="da-DK" dirty="0"/>
              <a:t> og positionerings enhed</a:t>
            </a:r>
            <a:endParaRPr dirty="0"/>
          </a:p>
          <a:p>
            <a:pPr marL="198881" indent="-198881" defTabSz="508254">
              <a:spcBef>
                <a:spcPts val="0"/>
              </a:spcBef>
              <a:buClrTx/>
              <a:buSzPct val="100000"/>
              <a:buFontTx/>
              <a:buChar char="•"/>
              <a:defRPr sz="2001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da-DK" dirty="0"/>
              <a:t>Tidsbesparende ikke at skulle aktivere smartphonen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2" dur="2000" fill="hold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fill="hold" tmFilter="0, 0; .2, .5; .8, .5; 1, 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4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" presetClass="entr" presetSubtype="32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10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16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" presetClass="entr" presetSubtype="32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10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3" presetClass="entr" presetSubtype="32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32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6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"/>
                            </p:stCondLst>
                            <p:childTnLst>
                              <p:par>
                                <p:cTn id="43" presetID="4" presetClass="entr" presetSubtype="32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00"/>
                            </p:stCondLst>
                            <p:childTnLst>
                              <p:par>
                                <p:cTn id="47" presetID="4" presetClass="entr" presetSubtype="32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6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00"/>
                            </p:stCondLst>
                            <p:childTnLst>
                              <p:par>
                                <p:cTn id="51" presetID="4" presetClass="entr" presetSubtype="32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200"/>
                            </p:stCondLst>
                            <p:childTnLst>
                              <p:par>
                                <p:cTn id="55" presetID="4" presetClass="entr" presetSubtype="32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6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3" grpId="12" animBg="1" advAuto="0"/>
      <p:bldP spid="454" grpId="10" animBg="1" advAuto="0"/>
      <p:bldP spid="455" grpId="11" animBg="1" advAuto="0"/>
      <p:bldP spid="456" grpId="9" animBg="1" advAuto="0"/>
      <p:bldP spid="458" grpId="8" animBg="1" advAuto="0"/>
      <p:bldP spid="459" grpId="3" animBg="1" advAuto="0"/>
      <p:bldP spid="460" grpId="2" animBg="1" advAuto="0"/>
      <p:bldP spid="461" grpId="5" animBg="1" advAuto="0"/>
      <p:bldP spid="463" grpId="4" animBg="1" advAuto="0"/>
      <p:bldP spid="464" grpId="6" animBg="1" advAuto="0"/>
      <p:bldP spid="465" grpId="7" animBg="1" advAuto="0"/>
      <p:bldP spid="466" grpId="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John-Campbell.png" descr="John-Campbel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1200" y="2807711"/>
            <a:ext cx="2514600" cy="5023705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sp>
        <p:nvSpPr>
          <p:cNvPr id="469" name="ZONITH SMARTPHONE APP"/>
          <p:cNvSpPr txBox="1">
            <a:spLocks noGrp="1"/>
          </p:cNvSpPr>
          <p:nvPr>
            <p:ph type="title"/>
          </p:nvPr>
        </p:nvSpPr>
        <p:spPr>
          <a:xfrm>
            <a:off x="406399" y="1023476"/>
            <a:ext cx="6062203" cy="709660"/>
          </a:xfrm>
          <a:prstGeom prst="rect">
            <a:avLst/>
          </a:prstGeom>
        </p:spPr>
        <p:txBody>
          <a:bodyPr/>
          <a:lstStyle>
            <a:lvl1pPr defTabSz="338835">
              <a:spcBef>
                <a:spcPts val="0"/>
              </a:spcBef>
              <a:defRPr sz="3480"/>
            </a:lvl1pPr>
          </a:lstStyle>
          <a:p>
            <a:r>
              <a:t>ZONITH SMARTPHONE APP</a:t>
            </a:r>
          </a:p>
        </p:txBody>
      </p:sp>
      <p:pic>
        <p:nvPicPr>
          <p:cNvPr id="470" name="John-Campbell-two-buttons-home-badge copy.png" descr="John-Campbell-two-buttons-home-badge copy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1144" y="2807601"/>
            <a:ext cx="2514712" cy="5023925"/>
          </a:xfrm>
          <a:prstGeom prst="rect">
            <a:avLst/>
          </a:prstGeom>
          <a:ln w="12700">
            <a:miter lim="400000"/>
          </a:ln>
        </p:spPr>
      </p:pic>
      <p:sp>
        <p:nvSpPr>
          <p:cNvPr id="471" name="One or two freely adjustable buttons…"/>
          <p:cNvSpPr txBox="1">
            <a:spLocks noGrp="1"/>
          </p:cNvSpPr>
          <p:nvPr>
            <p:ph type="body" sz="half" idx="4294967295"/>
          </p:nvPr>
        </p:nvSpPr>
        <p:spPr>
          <a:xfrm>
            <a:off x="7381826" y="1420449"/>
            <a:ext cx="5280820" cy="7798229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pPr marL="208026" indent="-208026" defTabSz="531622">
              <a:spcBef>
                <a:spcPts val="2500"/>
              </a:spcBef>
              <a:buClrTx/>
              <a:buSzPct val="100000"/>
              <a:buFontTx/>
              <a:buChar char="•"/>
              <a:defRPr sz="2093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da-DK" dirty="0"/>
              <a:t>En eller to frit justerbare knapper</a:t>
            </a:r>
          </a:p>
          <a:p>
            <a:pPr marL="208026" indent="-208026" defTabSz="531622">
              <a:spcBef>
                <a:spcPts val="2500"/>
              </a:spcBef>
              <a:buClrTx/>
              <a:buSzPct val="100000"/>
              <a:buFontTx/>
              <a:buChar char="•"/>
              <a:defRPr sz="2093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da-DK" dirty="0"/>
              <a:t>Panik alarm kan go til en vagtcentral</a:t>
            </a:r>
            <a:endParaRPr dirty="0"/>
          </a:p>
          <a:p>
            <a:pPr marL="208026" indent="-208026" defTabSz="531622">
              <a:spcBef>
                <a:spcPts val="2500"/>
              </a:spcBef>
              <a:buClrTx/>
              <a:buSzPct val="100000"/>
              <a:buFontTx/>
              <a:buChar char="•"/>
              <a:defRPr sz="2093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dirty="0"/>
              <a:t>Assistance </a:t>
            </a:r>
            <a:r>
              <a:rPr lang="da-DK" dirty="0"/>
              <a:t>alarm kan go til kollegaer</a:t>
            </a:r>
            <a:endParaRPr dirty="0"/>
          </a:p>
          <a:p>
            <a:pPr marL="208026" indent="-208026" defTabSz="531622">
              <a:spcBef>
                <a:spcPts val="2500"/>
              </a:spcBef>
              <a:buClrTx/>
              <a:buSzPct val="100000"/>
              <a:buFontTx/>
              <a:buChar char="•"/>
              <a:defRPr sz="2093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da-DK" dirty="0"/>
              <a:t>Detaljerede alarmoplysninger med nøjagtig GPS-position</a:t>
            </a:r>
            <a:endParaRPr dirty="0"/>
          </a:p>
          <a:p>
            <a:pPr marL="208026" indent="-208026" defTabSz="531622">
              <a:spcBef>
                <a:spcPts val="2500"/>
              </a:spcBef>
              <a:buClrTx/>
              <a:buSzPct val="100000"/>
              <a:buFontTx/>
              <a:buChar char="•"/>
              <a:defRPr sz="2093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da-DK" dirty="0"/>
              <a:t>Kolleger kan håndtere alarmerne</a:t>
            </a:r>
            <a:endParaRPr lang="en-US" dirty="0"/>
          </a:p>
          <a:p>
            <a:pPr marL="208026" indent="-208026" defTabSz="531622">
              <a:spcBef>
                <a:spcPts val="2500"/>
              </a:spcBef>
              <a:buClrTx/>
              <a:buSzPct val="100000"/>
              <a:buFontTx/>
              <a:buChar char="•"/>
              <a:defRPr sz="2093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dirty="0" err="1"/>
              <a:t>Gps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sættes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pause </a:t>
            </a:r>
            <a:r>
              <a:rPr lang="en-US" dirty="0" err="1"/>
              <a:t>uden</a:t>
            </a:r>
            <a:r>
              <a:rPr lang="en-US" dirty="0"/>
              <a:t> for </a:t>
            </a:r>
            <a:r>
              <a:rPr lang="en-US" dirty="0" err="1"/>
              <a:t>arbejdstid</a:t>
            </a:r>
            <a:endParaRPr lang="en-US" dirty="0"/>
          </a:p>
          <a:p>
            <a:pPr marL="208026" indent="-208026" defTabSz="531622">
              <a:spcBef>
                <a:spcPts val="2500"/>
              </a:spcBef>
              <a:buClrTx/>
              <a:buSzPct val="100000"/>
              <a:buFontTx/>
              <a:buChar char="•"/>
              <a:defRPr sz="2093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dirty="0"/>
              <a:t>Fr</a:t>
            </a:r>
            <a:r>
              <a:rPr lang="da-DK" dirty="0"/>
              <a:t>it valg af alarm lyd</a:t>
            </a:r>
            <a:endParaRPr dirty="0"/>
          </a:p>
          <a:p>
            <a:pPr marL="208026" indent="-208026" defTabSz="531622">
              <a:spcBef>
                <a:spcPts val="2500"/>
              </a:spcBef>
              <a:buClrTx/>
              <a:buSzPct val="100000"/>
              <a:buFontTx/>
              <a:buChar char="•"/>
              <a:defRPr sz="2093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da-DK" dirty="0"/>
              <a:t>Frit valg af vibrationsmønster</a:t>
            </a:r>
            <a:endParaRPr lang="en-US" dirty="0"/>
          </a:p>
          <a:p>
            <a:pPr marL="208026" indent="-208026" defTabSz="531622">
              <a:spcBef>
                <a:spcPts val="2500"/>
              </a:spcBef>
              <a:buClrTx/>
              <a:buSzPct val="100000"/>
              <a:buFontTx/>
              <a:buChar char="•"/>
              <a:defRPr sz="2093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da-DK" dirty="0"/>
              <a:t>Nem vedligeholdelse og hurtig opsætning "Over the air"</a:t>
            </a:r>
            <a:endParaRPr lang="en-US" dirty="0"/>
          </a:p>
        </p:txBody>
      </p:sp>
      <p:sp>
        <p:nvSpPr>
          <p:cNvPr id="472" name="Panic Button, hold for 2 seconds, can send alarm to security provider          (example setup)"/>
          <p:cNvSpPr txBox="1"/>
          <p:nvPr/>
        </p:nvSpPr>
        <p:spPr>
          <a:xfrm>
            <a:off x="637666" y="2802321"/>
            <a:ext cx="2514601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 dirty="0"/>
              <a:t>Panik knap, hold i 2 sekunder, kan sende alarm til vagtcentral</a:t>
            </a:r>
            <a:endParaRPr dirty="0"/>
          </a:p>
        </p:txBody>
      </p:sp>
      <p:pic>
        <p:nvPicPr>
          <p:cNvPr id="473" name="Obrazek" descr="Obrazek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77211">
            <a:off x="3009900" y="3898443"/>
            <a:ext cx="2184400" cy="495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4" name="Obrazek" descr="Obrazek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2999" flipH="1">
            <a:off x="2908300" y="5370801"/>
            <a:ext cx="2184400" cy="495301"/>
          </a:xfrm>
          <a:prstGeom prst="rect">
            <a:avLst/>
          </a:prstGeom>
          <a:ln w="12700">
            <a:miter lim="400000"/>
          </a:ln>
        </p:spPr>
      </p:pic>
      <p:sp>
        <p:nvSpPr>
          <p:cNvPr id="475" name="Assistance Button, hold for 2 seconds, can send alarm to colleagues in team      (example setup)"/>
          <p:cNvSpPr txBox="1"/>
          <p:nvPr/>
        </p:nvSpPr>
        <p:spPr>
          <a:xfrm>
            <a:off x="637666" y="4998730"/>
            <a:ext cx="2860074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dirty="0"/>
              <a:t>Assistance </a:t>
            </a:r>
            <a:r>
              <a:rPr lang="da-DK" dirty="0"/>
              <a:t>knap</a:t>
            </a:r>
            <a:r>
              <a:rPr dirty="0"/>
              <a:t>, hold </a:t>
            </a:r>
            <a:r>
              <a:rPr lang="da-DK" dirty="0"/>
              <a:t>i</a:t>
            </a:r>
            <a:r>
              <a:rPr dirty="0"/>
              <a:t> 2 </a:t>
            </a:r>
            <a:r>
              <a:rPr lang="da-DK" dirty="0"/>
              <a:t>sekunder</a:t>
            </a:r>
            <a:r>
              <a:rPr dirty="0"/>
              <a:t>, </a:t>
            </a:r>
            <a:r>
              <a:rPr lang="da-DK" dirty="0"/>
              <a:t>kan sende alarm til kolleger</a:t>
            </a:r>
          </a:p>
        </p:txBody>
      </p:sp>
      <p:pic>
        <p:nvPicPr>
          <p:cNvPr id="476" name="Obrazek" descr="Obrazek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6827" y="4906321"/>
            <a:ext cx="1351146" cy="14242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7" name="ID-Badge-Press.png" descr="ID-Badge-Pres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266" y="6640879"/>
            <a:ext cx="2514601" cy="2514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8" name="Obrazek" descr="Obrazek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832104">
            <a:off x="3144029" y="6517182"/>
            <a:ext cx="724140" cy="1219079"/>
          </a:xfrm>
          <a:prstGeom prst="rect">
            <a:avLst/>
          </a:prstGeom>
          <a:ln w="12700">
            <a:miter lim="400000"/>
          </a:ln>
        </p:spPr>
      </p:pic>
      <p:sp>
        <p:nvSpPr>
          <p:cNvPr id="479" name="Each of the action can be preformed by using the ID Badge: 1-click - Panic button, 2-click - Assistance button"/>
          <p:cNvSpPr txBox="1"/>
          <p:nvPr/>
        </p:nvSpPr>
        <p:spPr>
          <a:xfrm>
            <a:off x="2989900" y="8265465"/>
            <a:ext cx="3378704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700">
                <a:solidFill>
                  <a:srgbClr val="000000"/>
                </a:solidFill>
              </a:defRPr>
            </a:lvl1pPr>
          </a:lstStyle>
          <a:p>
            <a:r>
              <a:rPr lang="da-DK" dirty="0"/>
              <a:t>De to alarmtyper kan også udføres på ID-</a:t>
            </a:r>
            <a:r>
              <a:rPr lang="da-DK" dirty="0" err="1"/>
              <a:t>kortholde</a:t>
            </a:r>
            <a:r>
              <a:rPr lang="da-DK" dirty="0"/>
              <a:t> : 1 tryk = Panik knap 2 tryk = Assistance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32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3" presetClass="entr" presetSubtype="32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3" presetClass="entr" presetSubtype="32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" presetClass="entr" presetSubtype="32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10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4" presetClass="entr" presetSubtype="32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1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23" presetClass="entr" presetSubtype="32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9" presetClass="exit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37" dur="1500" fill="hold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9" presetClass="exit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41" dur="1500" fill="hold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3" presetClass="exit" presetSubtype="5" fill="hold" grpId="11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blinds(vertical)">
                                      <p:cBhvr>
                                        <p:cTn id="51" dur="1000" fill="hold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4" presetClass="exit" presetSubtype="32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box(out)">
                                      <p:cBhvr>
                                        <p:cTn id="55" dur="1500" fill="hold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0" grpId="12" animBg="1" advAuto="0"/>
      <p:bldP spid="472" grpId="3" animBg="1" advAuto="0"/>
      <p:bldP spid="473" grpId="1" animBg="1" advAuto="0"/>
      <p:bldP spid="473" grpId="8" animBg="1" advAuto="0"/>
      <p:bldP spid="474" grpId="2" animBg="1" advAuto="0"/>
      <p:bldP spid="474" grpId="9" animBg="1" advAuto="0"/>
      <p:bldP spid="475" grpId="4" animBg="1" advAuto="0"/>
      <p:bldP spid="476" grpId="10" animBg="1" advAuto="0"/>
      <p:bldP spid="476" grpId="11" animBg="1" advAuto="0"/>
      <p:bldP spid="477" grpId="5" animBg="1" advAuto="0"/>
      <p:bldP spid="478" grpId="6" animBg="1" advAuto="0"/>
      <p:bldP spid="479" grpId="7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iphone-05.png" descr="iphone-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9300" y="2503491"/>
            <a:ext cx="2540000" cy="5014952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pic>
        <p:nvPicPr>
          <p:cNvPr id="482" name="iphone-03.png" descr="iphone-0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300" y="2503491"/>
            <a:ext cx="2540000" cy="5014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483" name="iphone-04.png" descr="iphone-0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9300" y="2503491"/>
            <a:ext cx="2540000" cy="5014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484" name="iphone-02.png" descr="iphone-0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9300" y="2507288"/>
            <a:ext cx="2540000" cy="5014952"/>
          </a:xfrm>
          <a:prstGeom prst="rect">
            <a:avLst/>
          </a:prstGeom>
          <a:ln w="12700">
            <a:miter lim="400000"/>
          </a:ln>
        </p:spPr>
      </p:pic>
      <p:sp>
        <p:nvSpPr>
          <p:cNvPr id="485" name="Self-test func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 defTabSz="350520">
              <a:spcBef>
                <a:spcPts val="1600"/>
              </a:spcBef>
              <a:defRPr sz="3600"/>
            </a:lvl1pPr>
          </a:lstStyle>
          <a:p>
            <a:r>
              <a:rPr lang="da-DK" dirty="0"/>
              <a:t>selv</a:t>
            </a:r>
            <a:r>
              <a:rPr dirty="0"/>
              <a:t>-test fun</a:t>
            </a:r>
            <a:r>
              <a:rPr lang="da-DK" dirty="0"/>
              <a:t>k</a:t>
            </a:r>
            <a:r>
              <a:rPr dirty="0" err="1"/>
              <a:t>tion</a:t>
            </a:r>
            <a:endParaRPr dirty="0"/>
          </a:p>
        </p:txBody>
      </p:sp>
      <p:pic>
        <p:nvPicPr>
          <p:cNvPr id="486" name="ID-Badge-Press.png" descr="ID-Badge-Pres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5567" y="5806819"/>
            <a:ext cx="2514601" cy="2514601"/>
          </a:xfrm>
          <a:prstGeom prst="rect">
            <a:avLst/>
          </a:prstGeom>
          <a:ln w="12700">
            <a:miter lim="400000"/>
          </a:ln>
        </p:spPr>
      </p:pic>
      <p:sp>
        <p:nvSpPr>
          <p:cNvPr id="487" name="Self-test can be preformed…"/>
          <p:cNvSpPr txBox="1"/>
          <p:nvPr/>
        </p:nvSpPr>
        <p:spPr>
          <a:xfrm>
            <a:off x="9568805" y="8489946"/>
            <a:ext cx="2891817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0"/>
              </a:spcBef>
              <a:defRPr i="1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da-DK" dirty="0"/>
              <a:t>Selvtest kan også udføres</a:t>
            </a:r>
          </a:p>
          <a:p>
            <a:pPr>
              <a:spcBef>
                <a:spcPts val="0"/>
              </a:spcBef>
              <a:defRPr i="1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da-DK" dirty="0"/>
              <a:t>ved hjælp af ID-Badge</a:t>
            </a:r>
            <a:endParaRPr dirty="0"/>
          </a:p>
        </p:txBody>
      </p:sp>
      <p:sp>
        <p:nvSpPr>
          <p:cNvPr id="488" name="It’s important to always to test that the alarm system works correctly before you start working!…"/>
          <p:cNvSpPr txBox="1">
            <a:spLocks noGrp="1"/>
          </p:cNvSpPr>
          <p:nvPr>
            <p:ph type="body" sz="half" idx="4294967295"/>
          </p:nvPr>
        </p:nvSpPr>
        <p:spPr>
          <a:xfrm>
            <a:off x="406400" y="2180277"/>
            <a:ext cx="5204371" cy="6196311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pPr marL="228600" indent="-228600">
              <a:buClrTx/>
              <a:buSzPct val="100000"/>
              <a:buFontTx/>
              <a:buChar char="•"/>
              <a:defRPr sz="23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da-DK" dirty="0"/>
              <a:t>Det er vigtigt at teste, at alarmsystemet fungerer korrekt, før du begynder at arbejde!</a:t>
            </a:r>
          </a:p>
          <a:p>
            <a:pPr marL="228600" indent="-228600">
              <a:buClrTx/>
              <a:buSzPct val="100000"/>
              <a:buFontTx/>
              <a:buChar char="•"/>
              <a:defRPr sz="23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da-DK" dirty="0"/>
              <a:t>Selv-test gør du er beskyttet uanset hvad der vil ske!</a:t>
            </a:r>
            <a:endParaRPr dirty="0"/>
          </a:p>
          <a:p>
            <a:pPr marL="228600" indent="-228600">
              <a:buClrTx/>
              <a:buSzPct val="100000"/>
              <a:buFontTx/>
              <a:buChar char="•"/>
              <a:defRPr sz="23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da-DK" dirty="0"/>
              <a:t>Selv</a:t>
            </a:r>
            <a:r>
              <a:rPr dirty="0"/>
              <a:t>-test is built into the app</a:t>
            </a:r>
          </a:p>
          <a:p>
            <a:pPr marL="228600" indent="-228600">
              <a:buClrTx/>
              <a:buSzPct val="100000"/>
              <a:buFontTx/>
              <a:buChar char="•"/>
              <a:defRPr sz="23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da-DK" dirty="0"/>
              <a:t>At føle sig sikker er - mentalt en stor fordel for medarbejderne</a:t>
            </a:r>
            <a:endParaRPr dirty="0"/>
          </a:p>
        </p:txBody>
      </p:sp>
      <p:pic>
        <p:nvPicPr>
          <p:cNvPr id="489" name="Obrazek" descr="Obrazek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2591" y="3604405"/>
            <a:ext cx="1351145" cy="1424262"/>
          </a:xfrm>
          <a:prstGeom prst="rect">
            <a:avLst/>
          </a:prstGeom>
          <a:ln w="12700">
            <a:miter lim="400000"/>
          </a:ln>
        </p:spPr>
      </p:pic>
      <p:pic>
        <p:nvPicPr>
          <p:cNvPr id="490" name="Obrazek" descr="Obrazek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2402" y="4874416"/>
            <a:ext cx="1351145" cy="1424262"/>
          </a:xfrm>
          <a:prstGeom prst="rect">
            <a:avLst/>
          </a:prstGeom>
          <a:ln w="12700">
            <a:miter lim="400000"/>
          </a:ln>
        </p:spPr>
      </p:pic>
      <p:pic>
        <p:nvPicPr>
          <p:cNvPr id="491" name="Obrazek" descr="Obrazek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323574">
            <a:off x="9177448" y="5668411"/>
            <a:ext cx="724139" cy="1219079"/>
          </a:xfrm>
          <a:prstGeom prst="rect">
            <a:avLst/>
          </a:prstGeom>
          <a:ln w="12700">
            <a:miter lim="400000"/>
          </a:ln>
        </p:spPr>
      </p:pic>
      <p:sp>
        <p:nvSpPr>
          <p:cNvPr id="492" name="Now Elisabeth is sure that she is 100% protected and ready to work!"/>
          <p:cNvSpPr txBox="1"/>
          <p:nvPr/>
        </p:nvSpPr>
        <p:spPr>
          <a:xfrm>
            <a:off x="6852211" y="1189851"/>
            <a:ext cx="6208516" cy="975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spcBef>
                <a:spcPts val="0"/>
              </a:spcBef>
              <a:defRPr sz="2700">
                <a:solidFill>
                  <a:srgbClr val="F96927"/>
                </a:solidFill>
              </a:defRPr>
            </a:lvl1pPr>
          </a:lstStyle>
          <a:p>
            <a:r>
              <a:rPr lang="da-DK" dirty="0"/>
              <a:t>Nu er Elisabeth sikker på, at hun er beskyttet og klar til at arbejde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5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blinds(vertical)">
                                      <p:cBhvr>
                                        <p:cTn id="12" dur="1000" fill="hold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" presetClass="exit" presetSubtype="32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box(out)">
                                      <p:cBhvr>
                                        <p:cTn id="16" dur="1000" fill="hold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32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box(out)">
                                      <p:cBhvr>
                                        <p:cTn id="21" dur="1000" fill="hold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" presetClass="entr" presetSubtype="32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10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" presetClass="entr" presetSubtype="32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1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3" presetClass="entr" presetSubtype="32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3" presetClass="exit" presetSubtype="5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blinds(vertical)">
                                      <p:cBhvr>
                                        <p:cTn id="44" dur="1000" fill="hold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4" presetClass="exit" presetSubtype="32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box(out)">
                                      <p:cBhvr>
                                        <p:cTn id="48" dur="1000" fill="hold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1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2" grpId="10" animBg="1" advAuto="0"/>
      <p:bldP spid="483" grpId="4" animBg="1" advAuto="0"/>
      <p:bldP spid="484" grpId="3" animBg="1" advAuto="0"/>
      <p:bldP spid="486" grpId="6" animBg="1" advAuto="0"/>
      <p:bldP spid="487" grpId="8" animBg="1" advAuto="0"/>
      <p:bldP spid="489" grpId="1" animBg="1" advAuto="0"/>
      <p:bldP spid="489" grpId="2" animBg="1" advAuto="0"/>
      <p:bldP spid="490" grpId="5" animBg="1" advAuto="0"/>
      <p:bldP spid="490" grpId="9" animBg="1" advAuto="0"/>
      <p:bldP spid="491" grpId="7" animBg="1" advAuto="0"/>
      <p:bldP spid="492" grpId="11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INDIVIDUAL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50520">
              <a:spcBef>
                <a:spcPts val="1600"/>
              </a:spcBef>
              <a:defRPr sz="3600">
                <a:solidFill>
                  <a:srgbClr val="F96927"/>
                </a:solidFill>
              </a:defRPr>
            </a:lvl1pPr>
          </a:lstStyle>
          <a:p>
            <a:r>
              <a:t>INDIVIDUALS</a:t>
            </a:r>
          </a:p>
        </p:txBody>
      </p:sp>
      <p:sp>
        <p:nvSpPr>
          <p:cNvPr id="495" name="PANIC ALARMS GOES TO PREDEFINED PERSON  OR SECURITY PROVIDER"/>
          <p:cNvSpPr txBox="1"/>
          <p:nvPr/>
        </p:nvSpPr>
        <p:spPr>
          <a:xfrm>
            <a:off x="-2562" y="8709010"/>
            <a:ext cx="13004800" cy="513601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 algn="ctr" defTabSz="821531">
              <a:spcBef>
                <a:spcPts val="0"/>
              </a:spcBef>
              <a:defRPr sz="2700">
                <a:solidFill>
                  <a:srgbClr val="FFFFFF"/>
                </a:solidFill>
              </a:defRPr>
            </a:lvl1pPr>
          </a:lstStyle>
          <a:p>
            <a:r>
              <a:rPr lang="da-DK" sz="2400" dirty="0"/>
              <a:t>PANIKALARMER GÅR TIL FORUDDEFINEREDE PERSON ELLER BEREDSKABSTEAM</a:t>
            </a:r>
            <a:endParaRPr sz="2400" dirty="0"/>
          </a:p>
        </p:txBody>
      </p:sp>
      <p:pic>
        <p:nvPicPr>
          <p:cNvPr id="496" name="Women-Scared.png" descr="Women-Scar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597" y="3278993"/>
            <a:ext cx="2427719" cy="5247689"/>
          </a:xfrm>
          <a:prstGeom prst="rect">
            <a:avLst/>
          </a:prstGeom>
          <a:ln w="12700">
            <a:miter lim="400000"/>
          </a:ln>
        </p:spPr>
      </p:pic>
      <p:pic>
        <p:nvPicPr>
          <p:cNvPr id="497" name="Guy-Scared.png" descr="Guy-Scar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1654" y="3007891"/>
            <a:ext cx="2470584" cy="5459546"/>
          </a:xfrm>
          <a:prstGeom prst="rect">
            <a:avLst/>
          </a:prstGeom>
          <a:ln w="12700">
            <a:miter lim="400000"/>
          </a:ln>
        </p:spPr>
      </p:pic>
      <p:pic>
        <p:nvPicPr>
          <p:cNvPr id="498" name="John-Campbell-two-buttons--home.png" descr="John-Campbell-two-buttons--home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3584" y="3926230"/>
            <a:ext cx="2286101" cy="4567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499" name="Obrazek" descr="Obrazek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888043" y="5897306"/>
            <a:ext cx="1351145" cy="142426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0" name="L-w_1. Panic Alarm Buttons.png" descr="L-w_1. Panic Alarm Buttons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1591" y="3926829"/>
            <a:ext cx="2286001" cy="4566008"/>
          </a:xfrm>
          <a:prstGeom prst="rect">
            <a:avLst/>
          </a:prstGeom>
          <a:ln w="12700">
            <a:miter lim="400000"/>
          </a:ln>
        </p:spPr>
      </p:pic>
      <p:pic>
        <p:nvPicPr>
          <p:cNvPr id="501" name="Obrazek" descr="Obrazek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9078" y="6122627"/>
            <a:ext cx="1351145" cy="1424262"/>
          </a:xfrm>
          <a:prstGeom prst="rect">
            <a:avLst/>
          </a:prstGeom>
          <a:ln w="12700">
            <a:miter lim="400000"/>
          </a:ln>
        </p:spPr>
      </p:pic>
      <p:pic>
        <p:nvPicPr>
          <p:cNvPr id="502" name="Security.png" descr="Securit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3950" y="948817"/>
            <a:ext cx="3136900" cy="2299873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pic>
        <p:nvPicPr>
          <p:cNvPr id="503" name="Linia Linia" descr="Linia Linia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 rot="4530894">
            <a:off x="1788430" y="4826000"/>
            <a:ext cx="1194630" cy="101601"/>
          </a:xfrm>
          <a:prstGeom prst="rect">
            <a:avLst/>
          </a:prstGeom>
        </p:spPr>
      </p:pic>
      <p:pic>
        <p:nvPicPr>
          <p:cNvPr id="505" name="Linia Linia" descr="Linia Linia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10462676" y="5686863"/>
            <a:ext cx="1145558" cy="101601"/>
          </a:xfrm>
          <a:prstGeom prst="rect">
            <a:avLst/>
          </a:prstGeom>
        </p:spPr>
      </p:pic>
      <p:pic>
        <p:nvPicPr>
          <p:cNvPr id="507" name="Obrazek" descr="Obrazek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800000">
            <a:off x="4544913" y="3234261"/>
            <a:ext cx="677753" cy="1140989"/>
          </a:xfrm>
          <a:prstGeom prst="rect">
            <a:avLst/>
          </a:prstGeom>
          <a:ln w="12700">
            <a:miter lim="400000"/>
          </a:ln>
        </p:spPr>
      </p:pic>
      <p:pic>
        <p:nvPicPr>
          <p:cNvPr id="508" name="Obrazek" descr="Obrazek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20000">
            <a:off x="7769127" y="3255763"/>
            <a:ext cx="673101" cy="11331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2" presetClass="entr" presetSubtype="2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"/>
                            </p:stCondLst>
                            <p:childTnLst>
                              <p:par>
                                <p:cTn id="15" presetID="23" presetClass="entr" presetSubtype="32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32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" presetClass="entr" presetSubtype="32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8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grpId="6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8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800"/>
                            </p:stCondLst>
                            <p:childTnLst>
                              <p:par>
                                <p:cTn id="31" presetID="23" presetClass="entr" presetSubtype="16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8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800"/>
                            </p:stCondLst>
                            <p:childTnLst>
                              <p:par>
                                <p:cTn id="40" presetID="3" presetClass="exit" presetSubtype="5" fill="hold" grpId="9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blinds(vertical)">
                                      <p:cBhvr>
                                        <p:cTn id="41" dur="1000" fill="hold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xit" presetSubtype="5" fill="hold" grpId="1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blinds(vertical)">
                                      <p:cBhvr>
                                        <p:cTn id="44" dur="1000" fill="hold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800"/>
                            </p:stCondLst>
                            <p:childTnLst>
                              <p:par>
                                <p:cTn id="47" presetID="1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500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500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16" fill="hold" grpId="15" nodeType="with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5" grpId="0" animBg="1"/>
      <p:bldP spid="496" grpId="1" animBg="1" advAuto="0"/>
      <p:bldP spid="497" grpId="2" animBg="1" advAuto="0"/>
      <p:bldP spid="498" grpId="6" animBg="1" advAuto="0"/>
      <p:bldP spid="499" grpId="7" animBg="1" advAuto="0"/>
      <p:bldP spid="499" grpId="9" animBg="1" advAuto="0"/>
      <p:bldP spid="500" grpId="5" animBg="1" advAuto="0"/>
      <p:bldP spid="501" grpId="8" animBg="1" advAuto="0"/>
      <p:bldP spid="501" grpId="10" animBg="1" advAuto="0"/>
      <p:bldP spid="502" grpId="15" animBg="1" advAuto="0"/>
      <p:bldP spid="503" grpId="3" animBg="1" advAuto="0"/>
      <p:bldP spid="505" grpId="4" animBg="1" advAuto="0"/>
      <p:bldP spid="507" grpId="11" animBg="1" advAuto="0"/>
      <p:bldP spid="507" grpId="13" animBg="1" advAuto="0"/>
      <p:bldP spid="508" grpId="12" animBg="1" advAuto="0"/>
      <p:bldP spid="508" grpId="14" animBg="1" advAuto="0"/>
    </p:bldLst>
  </p:timing>
</p:sld>
</file>

<file path=ppt/theme/theme1.xml><?xml version="1.0" encoding="utf-8"?>
<a:theme xmlns:a="http://schemas.openxmlformats.org/drawingml/2006/main" name="New_Template7">
  <a:themeElements>
    <a:clrScheme name="New_Template7">
      <a:dk1>
        <a:srgbClr val="222222"/>
      </a:dk1>
      <a:lt1>
        <a:srgbClr val="838787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Open Sans Bold"/>
        <a:ea typeface="Open Sans Bold"/>
        <a:cs typeface="Open Sans Bold"/>
      </a:majorFont>
      <a:minorFont>
        <a:latin typeface="Open Sans Bold"/>
        <a:ea typeface="Open Sans Bold"/>
        <a:cs typeface="Open Sans Bol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Open Sans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838787"/>
            </a:solidFill>
            <a:effectLst/>
            <a:uFillTx/>
            <a:latin typeface="+mn-lt"/>
            <a:ea typeface="+mn-ea"/>
            <a:cs typeface="+mn-cs"/>
            <a:sym typeface="Open Sans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7">
  <a:themeElements>
    <a:clrScheme name="New_Template7">
      <a:dk1>
        <a:srgbClr val="000000"/>
      </a:dk1>
      <a:lt1>
        <a:srgbClr val="FFFFFF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Open Sans Bold"/>
        <a:ea typeface="Open Sans Bold"/>
        <a:cs typeface="Open Sans Bold"/>
      </a:majorFont>
      <a:minorFont>
        <a:latin typeface="Open Sans Bold"/>
        <a:ea typeface="Open Sans Bold"/>
        <a:cs typeface="Open Sans Bol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Open Sans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838787"/>
            </a:solidFill>
            <a:effectLst/>
            <a:uFillTx/>
            <a:latin typeface="+mn-lt"/>
            <a:ea typeface="+mn-ea"/>
            <a:cs typeface="+mn-cs"/>
            <a:sym typeface="Open Sans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</TotalTime>
  <Words>1284</Words>
  <Application>Microsoft Office PowerPoint</Application>
  <PresentationFormat>Brugerdefineret</PresentationFormat>
  <Paragraphs>148</Paragraphs>
  <Slides>23</Slides>
  <Notes>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23</vt:i4>
      </vt:variant>
    </vt:vector>
  </HeadingPairs>
  <TitlesOfParts>
    <vt:vector size="28" baseType="lpstr">
      <vt:lpstr>Arial</vt:lpstr>
      <vt:lpstr>Open Sans Bold</vt:lpstr>
      <vt:lpstr>Open Sans Regular</vt:lpstr>
      <vt:lpstr>Open Sans SemiBold</vt:lpstr>
      <vt:lpstr>New_Template7</vt:lpstr>
      <vt:lpstr>PEOPLE SAFETY</vt:lpstr>
      <vt:lpstr>Oversigt over kunder, der bruger ZONITH-løsninger</vt:lpstr>
      <vt:lpstr>Løsnings oversigt </vt:lpstr>
      <vt:lpstr>Safety indoors</vt:lpstr>
      <vt:lpstr>Safety OUTDOORS</vt:lpstr>
      <vt:lpstr>Bluetooth id kortholder</vt:lpstr>
      <vt:lpstr>ZONITH SMARTPHONE APP</vt:lpstr>
      <vt:lpstr>selv-test funktion</vt:lpstr>
      <vt:lpstr>INDIVIDUALS</vt:lpstr>
      <vt:lpstr>TEAMS</vt:lpstr>
      <vt:lpstr>DESCRIPTIVE alarm MESSAges</vt:lpstr>
      <vt:lpstr>Lone-worker protection</vt:lpstr>
      <vt:lpstr>SÅDAN FUNGERER DET virkeligheden?</vt:lpstr>
      <vt:lpstr>Bluetooth-modtagere og andre alarmkilder</vt:lpstr>
      <vt:lpstr>Alarm Visualisering</vt:lpstr>
      <vt:lpstr>INteractive alarm display</vt:lpstr>
      <vt:lpstr>RTLS-brugergrænseflade</vt:lpstr>
      <vt:lpstr>Første reaktion på brand og andre alarmer</vt:lpstr>
      <vt:lpstr>HVORDAN virker masse ANMELDELSE</vt:lpstr>
      <vt:lpstr>MASSEANMELDELSES justeringer</vt:lpstr>
      <vt:lpstr>Hvordan aktiveres MASSE NOTIFICATION?</vt:lpstr>
      <vt:lpstr>Central server</vt:lpstr>
      <vt:lpstr>Hvordan modtagerne er placeret og tilsluttet server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PEOPLE SAFETY</dc:title>
  <dc:creator>Kristian Stiesmark</dc:creator>
  <cp:lastModifiedBy>Kenneth Mørkedal</cp:lastModifiedBy>
  <cp:revision>71</cp:revision>
  <dcterms:modified xsi:type="dcterms:W3CDTF">2020-03-17T10:43:52Z</dcterms:modified>
</cp:coreProperties>
</file>